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  <p:sldMasterId id="2147483706" r:id="rId3"/>
  </p:sldMasterIdLst>
  <p:notesMasterIdLst>
    <p:notesMasterId r:id="rId28"/>
  </p:notesMasterIdLst>
  <p:sldIdLst>
    <p:sldId id="282" r:id="rId4"/>
    <p:sldId id="283" r:id="rId5"/>
    <p:sldId id="2147476162" r:id="rId6"/>
    <p:sldId id="284" r:id="rId7"/>
    <p:sldId id="285" r:id="rId8"/>
    <p:sldId id="2147476156" r:id="rId9"/>
    <p:sldId id="287" r:id="rId10"/>
    <p:sldId id="2146847486" r:id="rId11"/>
    <p:sldId id="2146846332" r:id="rId12"/>
    <p:sldId id="296" r:id="rId13"/>
    <p:sldId id="2146846342" r:id="rId14"/>
    <p:sldId id="2147476158" r:id="rId15"/>
    <p:sldId id="2147476159" r:id="rId16"/>
    <p:sldId id="2147476163" r:id="rId17"/>
    <p:sldId id="2147476161" r:id="rId18"/>
    <p:sldId id="293" r:id="rId19"/>
    <p:sldId id="2147476157" r:id="rId20"/>
    <p:sldId id="2147476160" r:id="rId21"/>
    <p:sldId id="2147476164" r:id="rId22"/>
    <p:sldId id="2147476165" r:id="rId23"/>
    <p:sldId id="2147476166" r:id="rId24"/>
    <p:sldId id="2147476168" r:id="rId25"/>
    <p:sldId id="2147476169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2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140">
          <p15:clr>
            <a:srgbClr val="A4A3A4"/>
          </p15:clr>
        </p15:guide>
        <p15:guide id="4" pos="2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B7A"/>
    <a:srgbClr val="676670"/>
    <a:srgbClr val="E41737"/>
    <a:srgbClr val="F9FFFF"/>
    <a:srgbClr val="F3F3F3"/>
    <a:srgbClr val="BE190F"/>
    <a:srgbClr val="BD1A10"/>
    <a:srgbClr val="143C8D"/>
    <a:srgbClr val="A5A5A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C8861-7E93-4249-970C-48DA9EF46180}" v="20" dt="2025-10-02T16:50:36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35"/>
    <p:restoredTop sz="95102"/>
  </p:normalViewPr>
  <p:slideViewPr>
    <p:cSldViewPr snapToGrid="0" snapToObjects="1">
      <p:cViewPr varScale="1">
        <p:scale>
          <a:sx n="117" d="100"/>
          <a:sy n="117" d="100"/>
        </p:scale>
        <p:origin x="600" y="184"/>
      </p:cViewPr>
      <p:guideLst>
        <p:guide orient="horz" pos="4202"/>
        <p:guide orient="horz" pos="1008"/>
        <p:guide orient="horz" pos="140"/>
        <p:guide pos="2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CF15B-28BE-7149-9A4F-CDEB1D03722D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649C8-99B5-3849-BA9A-87AE9D58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649C8-99B5-3849-BA9A-87AE9D5856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3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 err="1">
                <a:solidFill>
                  <a:srgbClr val="FFFFFF"/>
                </a:solidFill>
                <a:latin typeface="Open Sans"/>
                <a:cs typeface="Open Sans"/>
              </a:rPr>
              <a:t>www.CommunityOncology.org</a:t>
            </a:r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1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4CADEE-E2EC-D643-BD3C-2BA1BC3FC2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5952" y="1539977"/>
            <a:ext cx="2014538" cy="3311525"/>
          </a:xfrm>
        </p:spPr>
        <p:txBody>
          <a:bodyPr lIns="91440" tIns="91440" rIns="91440" bIns="91440"/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E0F1FA-D183-9140-89C6-E820D262FBC1}"/>
              </a:ext>
            </a:extLst>
          </p:cNvPr>
          <p:cNvCxnSpPr>
            <a:cxnSpLocks/>
          </p:cNvCxnSpPr>
          <p:nvPr userDrawn="1"/>
        </p:nvCxnSpPr>
        <p:spPr>
          <a:xfrm>
            <a:off x="495300" y="1144457"/>
            <a:ext cx="1169669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65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5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9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20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4" name="Picture 3" descr="A blue and red logo&#10;&#10;Description automatically generated">
            <a:extLst>
              <a:ext uri="{FF2B5EF4-FFF2-40B4-BE49-F238E27FC236}">
                <a16:creationId xmlns:a16="http://schemas.microsoft.com/office/drawing/2014/main" id="{C041B1FA-6DB5-A5C2-D259-2E5AAF2CBD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87AA0-6B3B-AF8F-92FD-0C62837433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7"/>
            <a:ext cx="457200" cy="2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19BFD-A04A-B055-DC48-2C8E6675EF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323655" y="4369445"/>
            <a:ext cx="457200" cy="276148"/>
          </a:xfrm>
          <a:prstGeom prst="rect">
            <a:avLst/>
          </a:prstGeom>
        </p:spPr>
      </p:pic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B31E2CF0-2C65-2544-8BB9-9C1ED46D2F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2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0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7579677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6466450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646645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1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7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82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50F52-54BB-4C11-5B9B-259546E2E6C6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3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F49A7-6C43-F559-6EB0-4BF1353F0245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629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tx1"/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F49A8-FDFE-E10A-ABA3-6D81F63186B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259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9EC943-C4C7-A0DA-B348-89F38C600479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465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7D0321-8FEB-39FE-5928-234D9029F91E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91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48253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71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DB628-C1A4-386C-E5F4-5A2664179CC4}"/>
              </a:ext>
            </a:extLst>
          </p:cNvPr>
          <p:cNvCxnSpPr>
            <a:cxnSpLocks/>
          </p:cNvCxnSpPr>
          <p:nvPr userDrawn="1"/>
        </p:nvCxnSpPr>
        <p:spPr>
          <a:xfrm>
            <a:off x="509598" y="1617297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0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8E63-6D70-068A-9ED5-72483876FC62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0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70539-9F96-0A38-3669-D52AF86BFE7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480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90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8" name="Picture 7" descr="A blue and red logo&#10;&#10;Description automatically generated">
            <a:extLst>
              <a:ext uri="{FF2B5EF4-FFF2-40B4-BE49-F238E27FC236}">
                <a16:creationId xmlns:a16="http://schemas.microsoft.com/office/drawing/2014/main" id="{55ED2587-F6EA-EB39-CA51-7AC43B8707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7434-161B-DCCE-DADE-3BD4A5C04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6"/>
            <a:ext cx="582712" cy="3519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9F82CB-4B83-F72C-28F4-428559FF2F1C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93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7DDDD-B884-F747-9DB1-8BD6693AD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32215" y="4240434"/>
            <a:ext cx="638139" cy="3854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94AAC2FB-1E75-2B46-9C83-D8DD5DE59A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B45BDC-480D-C48A-FFA1-298248F4AFB4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0063162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 err="1">
                <a:solidFill>
                  <a:srgbClr val="FFFFFF"/>
                </a:solidFill>
                <a:latin typeface="Open Sans"/>
                <a:cs typeface="Open Sans"/>
              </a:rPr>
              <a:t>www.CommunityOncology.org</a:t>
            </a:r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38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4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7579677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6466450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646645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84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5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1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9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50F52-54BB-4C11-5B9B-259546E2E6C6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F49A7-6C43-F559-6EB0-4BF1353F0245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4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tx1"/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F49A8-FDFE-E10A-ABA3-6D81F63186B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64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9EC943-C4C7-A0DA-B348-89F38C600479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054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7D0321-8FEB-39FE-5928-234D9029F91E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7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DB628-C1A4-386C-E5F4-5A2664179CC4}"/>
              </a:ext>
            </a:extLst>
          </p:cNvPr>
          <p:cNvCxnSpPr>
            <a:cxnSpLocks/>
          </p:cNvCxnSpPr>
          <p:nvPr userDrawn="1"/>
        </p:nvCxnSpPr>
        <p:spPr>
          <a:xfrm>
            <a:off x="509598" y="1617297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71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8E63-6D70-068A-9ED5-72483876FC62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66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70539-9F96-0A38-3669-D52AF86BFE7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29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4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8" name="Picture 7" descr="A blue and red logo&#10;&#10;Description automatically generated">
            <a:extLst>
              <a:ext uri="{FF2B5EF4-FFF2-40B4-BE49-F238E27FC236}">
                <a16:creationId xmlns:a16="http://schemas.microsoft.com/office/drawing/2014/main" id="{55ED2587-F6EA-EB39-CA51-7AC43B8707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7434-161B-DCCE-DADE-3BD4A5C04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6"/>
            <a:ext cx="582712" cy="3519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9F82CB-4B83-F72C-28F4-428559FF2F1C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897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7DDDD-B884-F747-9DB1-8BD6693AD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32215" y="4240434"/>
            <a:ext cx="638139" cy="3854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94AAC2FB-1E75-2B46-9C83-D8DD5DE59A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B45BDC-480D-C48A-FFA1-298248F4AFB4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0063162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90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DFCDF0-002B-D647-9D70-6F523E4F2EFB}"/>
              </a:ext>
            </a:extLst>
          </p:cNvPr>
          <p:cNvSpPr/>
          <p:nvPr userDrawn="1"/>
        </p:nvSpPr>
        <p:spPr>
          <a:xfrm>
            <a:off x="10951029" y="1952"/>
            <a:ext cx="1240970" cy="6856048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08000"/>
              </a:lnSpc>
              <a:spcBef>
                <a:spcPts val="600"/>
              </a:spcBef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C85200-4F6C-2A47-AC7E-DC1B91026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communityoncology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hyperlink" Target="http://www.communityoncology.org/" TargetMode="Externa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hyperlink" Target="http://www.communityoncology.org/" TargetMode="Externa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20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0" r:id="rId3"/>
    <p:sldLayoutId id="2147483683" r:id="rId4"/>
    <p:sldLayoutId id="2147483684" r:id="rId5"/>
    <p:sldLayoutId id="2147483685" r:id="rId6"/>
    <p:sldLayoutId id="2147483670" r:id="rId7"/>
    <p:sldLayoutId id="2147483687" r:id="rId8"/>
    <p:sldLayoutId id="2147483678" r:id="rId9"/>
    <p:sldLayoutId id="2147483679" r:id="rId10"/>
    <p:sldLayoutId id="2147483681" r:id="rId11"/>
    <p:sldLayoutId id="2147483676" r:id="rId12"/>
    <p:sldLayoutId id="2147483675" r:id="rId13"/>
    <p:sldLayoutId id="2147483673" r:id="rId14"/>
    <p:sldLayoutId id="2147483674" r:id="rId15"/>
    <p:sldLayoutId id="2147483677" r:id="rId16"/>
    <p:sldLayoutId id="2147483682" r:id="rId17"/>
    <p:sldLayoutId id="2147483686" r:id="rId18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12" userDrawn="1">
          <p15:clr>
            <a:srgbClr val="F26B43"/>
          </p15:clr>
        </p15:guide>
        <p15:guide id="4" pos="73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19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tx1"/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73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19"/>
              </a:rPr>
              <a:t>www.CommunityOncology.org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7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tx1"/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oncology.org/" TargetMode="External"/><Relationship Id="rId2" Type="http://schemas.openxmlformats.org/officeDocument/2006/relationships/hyperlink" Target="mailto:tokon@COAcancer.or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5F11F-0CC5-8040-8FF4-8A0A358C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/>
          <a:p>
            <a:fld id="{888C30BE-5D6D-134F-8FB3-CF3A79761A0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E2F09-A0C7-764F-ADD5-2C46C2CEDA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963" y="5348288"/>
            <a:ext cx="9104312" cy="993775"/>
          </a:xfrm>
        </p:spPr>
        <p:txBody>
          <a:bodyPr/>
          <a:lstStyle/>
          <a:p>
            <a:r>
              <a:rPr lang="en-US" dirty="0"/>
              <a:t>Ted Okon</a:t>
            </a:r>
          </a:p>
          <a:p>
            <a:r>
              <a:rPr lang="en-US" dirty="0"/>
              <a:t>Executive Director</a:t>
            </a:r>
          </a:p>
          <a:p>
            <a:r>
              <a:rPr lang="en-US" dirty="0"/>
              <a:t>October 9, 2025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C12DA4A-87CD-4A41-A617-6B13676B9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451" y="3283545"/>
            <a:ext cx="7884504" cy="1327139"/>
          </a:xfrm>
        </p:spPr>
        <p:txBody>
          <a:bodyPr/>
          <a:lstStyle/>
          <a:p>
            <a:pPr marR="0" lvl="0">
              <a:buSzPts val="1000"/>
              <a:tabLst>
                <a:tab pos="457200" algn="l"/>
              </a:tabLst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Update from the Wacky World of D.C. &amp; Cancer Care Implications </a:t>
            </a:r>
            <a:endParaRPr lang="en-US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74E49-EC5E-3347-89F9-1659ADB82A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450" y="839831"/>
            <a:ext cx="10644000" cy="2133904"/>
          </a:xfrm>
        </p:spPr>
        <p:txBody>
          <a:bodyPr/>
          <a:lstStyle/>
          <a:p>
            <a:r>
              <a:rPr lang="en-US" dirty="0"/>
              <a:t>NJSOM Fall Conference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9D6B1-2871-F74B-8614-452ED480D7D3}"/>
              </a:ext>
            </a:extLst>
          </p:cNvPr>
          <p:cNvSpPr txBox="1"/>
          <p:nvPr/>
        </p:nvSpPr>
        <p:spPr>
          <a:xfrm>
            <a:off x="4064533" y="-609751"/>
            <a:ext cx="40629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 Layout alternate</a:t>
            </a:r>
          </a:p>
        </p:txBody>
      </p:sp>
    </p:spTree>
    <p:extLst>
      <p:ext uri="{BB962C8B-B14F-4D97-AF65-F5344CB8AC3E}">
        <p14:creationId xmlns:p14="http://schemas.microsoft.com/office/powerpoint/2010/main" val="249057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0409272" cy="862069"/>
          </a:xfrm>
        </p:spPr>
        <p:txBody>
          <a:bodyPr/>
          <a:lstStyle/>
          <a:p>
            <a:r>
              <a:rPr lang="en-US" dirty="0"/>
              <a:t>Lots of State Activity on PBMs Including Arkansas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55442" y="6504871"/>
            <a:ext cx="436557" cy="2227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Title, Text Layout</a:t>
            </a:r>
          </a:p>
        </p:txBody>
      </p:sp>
      <p:pic>
        <p:nvPicPr>
          <p:cNvPr id="1028" name="Picture 4" descr="Arkansas Legislature plans to 'run right through the finish line,' end  session Wednesday - Arkansas Times">
            <a:extLst>
              <a:ext uri="{FF2B5EF4-FFF2-40B4-BE49-F238E27FC236}">
                <a16:creationId xmlns:a16="http://schemas.microsoft.com/office/drawing/2014/main" id="{4E620092-BA19-894F-6BB0-0401AD536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-442" r="11557" b="664"/>
          <a:stretch/>
        </p:blipFill>
        <p:spPr bwMode="auto">
          <a:xfrm>
            <a:off x="587829" y="1383393"/>
            <a:ext cx="5297963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4D3C7ED3-E654-F2DE-119C-5A57CDA8FDE9}"/>
              </a:ext>
            </a:extLst>
          </p:cNvPr>
          <p:cNvSpPr txBox="1">
            <a:spLocks/>
          </p:cNvSpPr>
          <p:nvPr/>
        </p:nvSpPr>
        <p:spPr>
          <a:xfrm>
            <a:off x="6128527" y="1383393"/>
            <a:ext cx="5508171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1F2F1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Act 624 prohibits a PBM (corporation) from owning a pharmacy</a:t>
            </a:r>
          </a:p>
          <a:p>
            <a:pPr marL="502920" marR="0" lvl="1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Signed into law by the Governor</a:t>
            </a:r>
          </a:p>
          <a:p>
            <a:pPr marL="502920" marR="0" lvl="1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Stayed due to PBM court challenge</a:t>
            </a:r>
          </a:p>
          <a:p>
            <a:pPr marL="502920" marR="0" lvl="1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Attorney General gearing up to fight</a:t>
            </a:r>
          </a:p>
          <a:p>
            <a:pPr marL="502920" marR="0" lvl="1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/>
            </a:pPr>
            <a:r>
              <a:rPr lang="en-US" dirty="0">
                <a:solidFill>
                  <a:srgbClr val="666570"/>
                </a:solidFill>
              </a:rPr>
              <a:t>COA working with the AG to file an amicus brief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66657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211618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D8820-2E2A-302B-0F91-AE389FEF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A0D4-005B-0DD0-2F52-C48C3991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on Congress and 340B Reform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D7564-A5E3-FB56-F5DA-4086E21AFD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C7E9A5-0F48-1B2F-A61B-DD940D831F0A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155AA8F-AC91-4530-C8C9-6C5334C12D10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10191770" cy="4949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Pharma wants to use 340B rebates, rather than blanket discounts, to better track 340B</a:t>
            </a:r>
          </a:p>
          <a:p>
            <a:pPr lvl="1"/>
            <a:r>
              <a:rPr lang="en-US" dirty="0"/>
              <a:t>Lots of court action may end up in the Supreme Court</a:t>
            </a:r>
          </a:p>
          <a:p>
            <a:pPr lvl="1"/>
            <a:r>
              <a:rPr lang="en-US" dirty="0"/>
              <a:t>Trump HHS/CMS proposing rebate pilot </a:t>
            </a:r>
          </a:p>
          <a:p>
            <a:r>
              <a:rPr lang="en-US" dirty="0"/>
              <a:t>Lots of money in regulating 340B</a:t>
            </a:r>
          </a:p>
          <a:p>
            <a:pPr lvl="1"/>
            <a:r>
              <a:rPr lang="en-US" dirty="0"/>
              <a:t>Trump HHS/CMS once again out to lower 340B reimbursement via the outpatient hospital rule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Expect pharma to keep fighting state contract pharmacy allowances</a:t>
            </a:r>
          </a:p>
        </p:txBody>
      </p:sp>
      <p:pic>
        <p:nvPicPr>
          <p:cNvPr id="7" name="Picture 6" descr="A screenshot of a calendar&#10;&#10;AI-generated content may be incorrect.">
            <a:extLst>
              <a:ext uri="{FF2B5EF4-FFF2-40B4-BE49-F238E27FC236}">
                <a16:creationId xmlns:a16="http://schemas.microsoft.com/office/drawing/2014/main" id="{D56BD7E9-17B2-3741-BE63-590370C3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64" y="3505753"/>
            <a:ext cx="7002866" cy="2199053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34865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F69DA-1E69-5E4A-F0D4-ADB61C6E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1BF1F-91FB-352B-65D0-2328EB5B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HELP Committee Report on 340B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684D6-D37F-5021-1DB5-F6E3DF5BD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B1D87F-6C93-6640-D682-ECC66E8DF234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4E02F36-0DCD-DB61-CDEA-CFB8D0CCBEDA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5971703" cy="4949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Report released on investigation based on input from hospitals, FQHCs, contract pharmacies and drug manufacturers</a:t>
            </a:r>
          </a:p>
          <a:p>
            <a:r>
              <a:rPr lang="en-US" dirty="0"/>
              <a:t>Report lays out specific 340B reforms needed, including:</a:t>
            </a:r>
          </a:p>
          <a:p>
            <a:pPr lvl="1"/>
            <a:r>
              <a:rPr lang="en-US" dirty="0"/>
              <a:t>Annual reporting on use of 340B funds</a:t>
            </a:r>
          </a:p>
          <a:p>
            <a:pPr lvl="1"/>
            <a:r>
              <a:rPr lang="en-US" dirty="0"/>
              <a:t>Examine financial benefit to contract pharmacies</a:t>
            </a:r>
          </a:p>
          <a:p>
            <a:pPr lvl="1"/>
            <a:r>
              <a:rPr lang="en-US" dirty="0"/>
              <a:t>Greater overall transparency</a:t>
            </a:r>
          </a:p>
          <a:p>
            <a:pPr lvl="1"/>
            <a:r>
              <a:rPr lang="en-US" dirty="0"/>
              <a:t>Defining patients and ensuring they benefit</a:t>
            </a:r>
          </a:p>
        </p:txBody>
      </p:sp>
      <p:pic>
        <p:nvPicPr>
          <p:cNvPr id="4" name="Picture 3" descr="A white cover with a blue and yellow logo&#10;&#10;AI-generated content may be incorrect.">
            <a:extLst>
              <a:ext uri="{FF2B5EF4-FFF2-40B4-BE49-F238E27FC236}">
                <a16:creationId xmlns:a16="http://schemas.microsoft.com/office/drawing/2014/main" id="{8B4CA1DB-7FDE-3A35-4500-06561E9E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46" y="1619443"/>
            <a:ext cx="3269178" cy="4394987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E185E-F78B-7A92-7A5D-F63187C5E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12400"/>
            <a:ext cx="7772400" cy="869281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05387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FDEC3-C361-7594-3DC8-775059674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EA7D-EE6C-8D08-691B-C28DF8BD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Landmark Reports Recently Released on 340B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B2A85-53EC-EA78-7C55-0E06F24A03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5A6A34-58A8-774C-1AA7-4181ADDB368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862C089-69A2-EB51-AACE-4DE3945668E7}"/>
              </a:ext>
            </a:extLst>
          </p:cNvPr>
          <p:cNvSpPr txBox="1">
            <a:spLocks/>
          </p:cNvSpPr>
          <p:nvPr/>
        </p:nvSpPr>
        <p:spPr>
          <a:xfrm>
            <a:off x="503239" y="1269999"/>
            <a:ext cx="4160403" cy="4949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CBO report on 340B hospitals</a:t>
            </a:r>
          </a:p>
          <a:p>
            <a:pPr lvl="1"/>
            <a:r>
              <a:rPr lang="en-US" i="1" dirty="0"/>
              <a:t>“In CBO’s assessment, the 340B program encourages behaviors—including the prescription of more and higher-priced drugs, the expansion of services, and the integration of hospitals and off-site clinics—that tend to increase federal spending.” </a:t>
            </a:r>
            <a:endParaRPr lang="en-US" dirty="0"/>
          </a:p>
          <a:p>
            <a:r>
              <a:rPr lang="en-US" dirty="0"/>
              <a:t>Analysis of 340B on ACA premiums</a:t>
            </a:r>
          </a:p>
          <a:p>
            <a:pPr lvl="1"/>
            <a:r>
              <a:rPr lang="en-US" i="1" dirty="0"/>
              <a:t>“340B activity is associated with 1.8% of ACA benchmark premiums and over $2 billion per year in higher ACA subsidies per year.”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7F2A1-E792-DA09-69D1-13F19C9F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" b="58666"/>
          <a:stretch>
            <a:fillRect/>
          </a:stretch>
        </p:blipFill>
        <p:spPr>
          <a:xfrm>
            <a:off x="5707872" y="1625180"/>
            <a:ext cx="4051893" cy="2167365"/>
          </a:xfrm>
          <a:prstGeom prst="rect">
            <a:avLst/>
          </a:prstGeom>
          <a:solidFill>
            <a:schemeClr val="bg1"/>
          </a:solidFill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FED5C-F832-87CD-223A-14654B6F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126" y="4264531"/>
            <a:ext cx="6287387" cy="1955033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55463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0341-D3E6-1750-43DD-EF405F3BB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334C-E7E9-335D-EE1B-E8F1ED47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Landmark Reports Recently Released on 340B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AFB8E-9798-EEDD-3FE2-BD9FD7C9C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447F72-C48E-5DB0-5F36-1491B161DFD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EAF75F-264A-4D36-BBAC-76A05E0A172B}"/>
              </a:ext>
            </a:extLst>
          </p:cNvPr>
          <p:cNvSpPr txBox="1">
            <a:spLocks/>
          </p:cNvSpPr>
          <p:nvPr/>
        </p:nvSpPr>
        <p:spPr>
          <a:xfrm>
            <a:off x="503239" y="1269999"/>
            <a:ext cx="4589622" cy="4949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USC Schaffer Report on 340B</a:t>
            </a:r>
          </a:p>
          <a:p>
            <a:pPr lvl="1"/>
            <a:r>
              <a:rPr lang="en-US" i="1" dirty="0"/>
              <a:t>“Key structural issues with the program include spread pricing, 340B discounts not going to uninsured or low-income patients, and an increasing share of 340B revenues going to for-profit pharmacy chains.”</a:t>
            </a:r>
          </a:p>
          <a:p>
            <a:pPr lvl="1"/>
            <a:r>
              <a:rPr lang="en-US" i="1" dirty="0"/>
              <a:t>“340B was designed to subsidize safety-net hospitals “at no cost to taxpayers” but ultimately taxpayers are impacted through higher costs to Medicare, Medicaid and commercial insurance.”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176C3-A37E-F444-16FB-D9EBE512D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69" y="1370475"/>
            <a:ext cx="3747024" cy="484908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61849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13F29-429A-EFB5-DDE4-608ECD36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6C0F-E2C2-25DC-ADFF-A7A38838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340B Contract Pharmacies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D3182-6B93-8E22-159F-7060F0E86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6E12BE-9A78-81C7-1178-ECD252DF230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6FD12AB-8CE5-BB5B-8A0C-FE413D06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77" y="1347526"/>
            <a:ext cx="3745661" cy="4847325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EF048-1A15-5886-2FCE-BE3BECF9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29" y="1347526"/>
            <a:ext cx="3745651" cy="4847312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A1BB91F-CB07-F7F2-E10F-EB31428175CD}"/>
              </a:ext>
            </a:extLst>
          </p:cNvPr>
          <p:cNvSpPr/>
          <p:nvPr/>
        </p:nvSpPr>
        <p:spPr>
          <a:xfrm>
            <a:off x="8180173" y="3039773"/>
            <a:ext cx="1935892" cy="1738173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table with blue and white text&#10;&#10;AI-generated content may be incorrect.">
            <a:extLst>
              <a:ext uri="{FF2B5EF4-FFF2-40B4-BE49-F238E27FC236}">
                <a16:creationId xmlns:a16="http://schemas.microsoft.com/office/drawing/2014/main" id="{DF3981BE-1473-10DE-2CB5-00FFC369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784" y="1735781"/>
            <a:ext cx="5359400" cy="3683000"/>
          </a:xfrm>
          <a:prstGeom prst="rect">
            <a:avLst/>
          </a:prstGeom>
          <a:ln>
            <a:solidFill>
              <a:srgbClr val="112B7A"/>
            </a:solidFill>
          </a:ln>
        </p:spPr>
      </p:pic>
    </p:spTree>
    <p:extLst>
      <p:ext uri="{BB962C8B-B14F-4D97-AF65-F5344CB8AC3E}">
        <p14:creationId xmlns:p14="http://schemas.microsoft.com/office/powerpoint/2010/main" val="226215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42CB-7F77-00D3-1947-056AE3527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7013-86F1-12E4-6D70-A19601AC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IRA Drug Price “Negotiations”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244AD-2359-436D-1E3F-8F8F407E6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82E927-F7FE-E3FA-17CF-CD6DAA61099B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25383B-7F5B-E1E7-2A58-58A5BED4E08D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3741102" cy="4620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Unclear how Part D IRA “negotiated” prices will play out in rebates to pharmacy providers</a:t>
            </a:r>
          </a:p>
          <a:p>
            <a:pPr lvl="1"/>
            <a:r>
              <a:rPr lang="en-US" sz="1400" dirty="0"/>
              <a:t>Concerns that pharmacy providers will have to float the discounts until rebated</a:t>
            </a:r>
          </a:p>
          <a:p>
            <a:pPr lvl="1"/>
            <a:r>
              <a:rPr lang="en-US" sz="1400" dirty="0"/>
              <a:t>Pharmacy pushing back</a:t>
            </a:r>
          </a:p>
          <a:p>
            <a:r>
              <a:rPr lang="en-US" sz="1600" dirty="0"/>
              <a:t>Part B maximum fair price (MFP) will artificially lower the average sales price (ASP) and cause reimbursement headaches</a:t>
            </a:r>
          </a:p>
          <a:p>
            <a:r>
              <a:rPr lang="en-US" sz="1600" dirty="0"/>
              <a:t>Will likely curb investments in additional cancer drug indications, especially pediatric indications</a:t>
            </a:r>
          </a:p>
          <a:p>
            <a:r>
              <a:rPr lang="en-US" sz="1600" dirty="0"/>
              <a:t>Unclear if less research of small molecules</a:t>
            </a:r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0E4783F2-2A68-CEB2-23F6-12B34042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171" y="1570250"/>
            <a:ext cx="6532339" cy="4434799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33262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F301A-9220-7049-7913-42C03001B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42B2-CC73-6A5B-91EB-143B0112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President’s EO on Lowering Drug prices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79971-35EA-6E39-086B-DCF1385842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F170-828A-C1AE-486F-45C6075E9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7567336" cy="4916613"/>
          </a:xfrm>
        </p:spPr>
        <p:txBody>
          <a:bodyPr>
            <a:normAutofit/>
          </a:bodyPr>
          <a:lstStyle/>
          <a:p>
            <a:r>
              <a:rPr lang="en-US" dirty="0"/>
              <a:t>Trump’s Executive Order (EO) hits on both PBMs and hospitals, both site payment parity and 340B</a:t>
            </a:r>
          </a:p>
          <a:p>
            <a:pPr lvl="1"/>
            <a:r>
              <a:rPr lang="en-US" dirty="0"/>
              <a:t>Orders transparency on PBM dealings</a:t>
            </a:r>
          </a:p>
          <a:p>
            <a:pPr lvl="1"/>
            <a:r>
              <a:rPr lang="en-US" dirty="0"/>
              <a:t>Increases availability of generics and biosimilars</a:t>
            </a:r>
          </a:p>
          <a:p>
            <a:pPr lvl="1"/>
            <a:r>
              <a:rPr lang="en-US" dirty="0"/>
              <a:t>Aligns Medicare drug payment with cost (translation: drastically lower 340B reimbursement)</a:t>
            </a:r>
          </a:p>
          <a:p>
            <a:pPr lvl="2"/>
            <a:r>
              <a:rPr lang="en-US" dirty="0"/>
              <a:t>Specifically, insulin and epinephrine cost (at 340B discount) plus small administrative fee</a:t>
            </a:r>
          </a:p>
          <a:p>
            <a:pPr lvl="1"/>
            <a:r>
              <a:rPr lang="en-US" dirty="0"/>
              <a:t>Implements site payment parity for drugs (specially calls out cancer therapies)</a:t>
            </a:r>
          </a:p>
          <a:p>
            <a:r>
              <a:rPr lang="en-US" dirty="0"/>
              <a:t>EO eliminates the “pill penalty” in the IRA</a:t>
            </a:r>
          </a:p>
          <a:p>
            <a:pPr lvl="1"/>
            <a:r>
              <a:rPr lang="en-US" dirty="0"/>
              <a:t>Seeks to move “negotiation” time frame to 13 years, as with biologics</a:t>
            </a:r>
          </a:p>
          <a:p>
            <a:r>
              <a:rPr lang="en-US" dirty="0"/>
              <a:t>Also facilitates importation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704809-A898-C9DB-8C55-C5035AD9EB56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white website&#10;&#10;AI-generated content may be incorrect.">
            <a:extLst>
              <a:ext uri="{FF2B5EF4-FFF2-40B4-BE49-F238E27FC236}">
                <a16:creationId xmlns:a16="http://schemas.microsoft.com/office/drawing/2014/main" id="{0FF255C0-ADA9-144C-85C6-5AB3A9972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196" y="1657190"/>
            <a:ext cx="3792781" cy="1771810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12570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AE96B-3025-5BDB-8E04-29F69B75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F9B7-268A-5C53-E6AC-B97D693C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 Comment Letters on MFPS &amp; HOPPS Rules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F57E62-88E9-1F08-9FF4-F104BEB23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89A90-717E-76B3-55DD-BC29AC27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65" y="1358664"/>
            <a:ext cx="3796559" cy="4913194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527C8F-C472-D558-D19D-17BC7B450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58664"/>
            <a:ext cx="3796560" cy="4913194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51920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4EBE5-4972-2643-80B3-059683101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FF81-E893-73D2-1D1F-787D669D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Good/Bad in Medicare Physician Fee Schedule Rule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538CC-43D5-E41E-B700-5E5CCC9D14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E9A0C3-B9B3-CAAF-A497-D429A4DBB3E4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118A2AB-A5B6-4538-2341-B56146896904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5770240" cy="4620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Nice bump in payments</a:t>
            </a:r>
          </a:p>
          <a:p>
            <a:pPr lvl="1"/>
            <a:r>
              <a:rPr lang="en-US" sz="1400" dirty="0"/>
              <a:t>However, insufficient payment even in </a:t>
            </a:r>
            <a:r>
              <a:rPr lang="en-US" sz="1400" dirty="0" err="1"/>
              <a:t>ight</a:t>
            </a:r>
            <a:r>
              <a:rPr lang="en-US" sz="1400" dirty="0"/>
              <a:t> of the conversion factor increase </a:t>
            </a:r>
          </a:p>
          <a:p>
            <a:pPr lvl="0"/>
            <a:r>
              <a:rPr lang="en-US" sz="1600" dirty="0"/>
              <a:t>Moving to site neutrality</a:t>
            </a:r>
          </a:p>
          <a:p>
            <a:pPr lvl="0"/>
            <a:r>
              <a:rPr lang="en-US" sz="1600" dirty="0"/>
              <a:t>Introduction of the efficiency adjustment in calculating PE-RVU</a:t>
            </a:r>
          </a:p>
          <a:p>
            <a:pPr lvl="0"/>
            <a:r>
              <a:rPr lang="en-US" sz="1600" dirty="0"/>
              <a:t>Inclusion of MFP discounts in ASP calculations</a:t>
            </a:r>
          </a:p>
          <a:p>
            <a:pPr lvl="1"/>
            <a:r>
              <a:rPr lang="en-US" sz="1400" dirty="0"/>
              <a:t>CMS’ plan to no longer report ASP after MFP effective</a:t>
            </a:r>
          </a:p>
          <a:p>
            <a:pPr lvl="0"/>
            <a:r>
              <a:rPr lang="en-US" sz="1600" dirty="0"/>
              <a:t>Changes to autologous cell-based immunotherapy and gene therapy payment</a:t>
            </a:r>
          </a:p>
          <a:p>
            <a:pPr lvl="0"/>
            <a:r>
              <a:rPr lang="en-US" sz="1600" dirty="0"/>
              <a:t>MIPS TPCC measure and app attribution</a:t>
            </a:r>
          </a:p>
          <a:p>
            <a:pPr lvl="0"/>
            <a:r>
              <a:rPr lang="en-US" sz="1600" dirty="0"/>
              <a:t>MIPS Value Pathways and complexity of an ailing MIPS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C0FA9-B7A6-F261-EE24-CE7C0D8C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776" y="1269999"/>
            <a:ext cx="3910059" cy="5060076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61841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in D.C.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87309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SHUTDOWN!!!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As of 10/2, writing this presentation, there is a shutdown with no end in sight</a:t>
            </a:r>
          </a:p>
          <a:p>
            <a:pPr>
              <a:lnSpc>
                <a:spcPct val="120000"/>
              </a:lnSpc>
            </a:pPr>
            <a:r>
              <a:rPr lang="en-US" dirty="0"/>
              <a:t>Regardless of your politics and views, what we have seen unfolding in D.C. is like nothing we have experienced before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GOP’s belief is that the federal government is bloated, inefficient, wasteful, and even allows fraud</a:t>
            </a:r>
          </a:p>
          <a:p>
            <a:pPr>
              <a:lnSpc>
                <a:spcPct val="120000"/>
              </a:lnSpc>
            </a:pPr>
            <a:r>
              <a:rPr lang="en-US" dirty="0"/>
              <a:t>Two parties are pitted against each other like never before in recent history (and it’s worse than you hear on cable news!)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Funding the government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One Big Beautiful Bill Act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Recissions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Epstein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Day and night</a:t>
            </a:r>
          </a:p>
          <a:p>
            <a:pPr>
              <a:lnSpc>
                <a:spcPct val="120000"/>
              </a:lnSpc>
            </a:pPr>
            <a:r>
              <a:rPr lang="en-US" dirty="0"/>
              <a:t>We won’t know how the staff and budget cuts to NIH, FDA, CMS, etc., will impact cancer research, drug approvals, etc., until possibly years down the road</a:t>
            </a:r>
          </a:p>
          <a:p>
            <a:pPr>
              <a:lnSpc>
                <a:spcPct val="120000"/>
              </a:lnSpc>
            </a:pPr>
            <a:r>
              <a:rPr lang="en-US" i="1" dirty="0"/>
              <a:t>It’s a brave (bizarre) new world in D.C.!!!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92957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BA22-644B-BAF3-1584-15DEF515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F085-D72D-5FCC-DB63-FC2E63B6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in Outpatient Hospital Fee Schedule Rule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307BA7-ADB4-F227-AF73-F4FFB78B9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D2611C-F843-C28E-D7AC-A7C0FB6597C4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311EE18-3FDA-7DBD-16CE-FCC4049E031C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5770240" cy="4620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Site Neutrality</a:t>
            </a:r>
          </a:p>
          <a:p>
            <a:r>
              <a:rPr lang="en-US" sz="1600" dirty="0"/>
              <a:t>CMS conducting a survey of 340B Hospitals’ Drug Acquisition Costs</a:t>
            </a:r>
          </a:p>
          <a:p>
            <a:pPr lvl="1"/>
            <a:r>
              <a:rPr lang="en-US" sz="1400" dirty="0"/>
              <a:t>Clear CMS moving towards reducing 340B hospital reimbursement</a:t>
            </a:r>
          </a:p>
          <a:p>
            <a:r>
              <a:rPr lang="en-US" sz="1600" dirty="0"/>
              <a:t>Hospital Price Transparency Reporting Changes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5F674-209F-FD37-62D3-C44D730E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81" y="1269999"/>
            <a:ext cx="3796560" cy="4913194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1904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4DB86-C1BC-095F-2AD0-7525F28FD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39B7-4BCA-6C7D-684B-F8DA28D8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Pharmaceutical Tariffs &amp; GLOBE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3F06D-9D3A-E41A-0CDD-5A1E8583CA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3DEEEE-1ADE-E6E8-75D3-804BED1CBB0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4B53451-7F7F-076C-6365-E24C584D6A1C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5770240" cy="4620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Trump tariffs being held for now</a:t>
            </a:r>
          </a:p>
          <a:p>
            <a:pPr lvl="1"/>
            <a:r>
              <a:rPr lang="en-US" sz="1400" dirty="0"/>
              <a:t>Pfizer and other companies coming to the deal table</a:t>
            </a:r>
          </a:p>
          <a:p>
            <a:r>
              <a:rPr lang="en-US" sz="1600" dirty="0"/>
              <a:t>Unclear what happens with GLOBE Model</a:t>
            </a:r>
          </a:p>
          <a:p>
            <a:pPr lvl="1"/>
            <a:r>
              <a:rPr lang="en-US" sz="1400" dirty="0"/>
              <a:t>Most Favored Nation 2.0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9114FC-24BE-FAE9-81B2-334E12C16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426" y="1316291"/>
            <a:ext cx="3498492" cy="4527460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46830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51115-9DAB-A605-89E0-F3F67011B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0D122-6C98-9FC9-30D4-029AA8685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GAO Report on Practice Consolidation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6C2531-D546-34DC-CF5D-0FEBB6B99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354643-6BDF-6804-93C7-85D0AAEB673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9C5321AE-B1E0-61BB-672A-2B36625D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940791"/>
            <a:ext cx="4368323" cy="3438358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diagram of a physician practice&#10;&#10;AI-generated content may be incorrect.">
            <a:extLst>
              <a:ext uri="{FF2B5EF4-FFF2-40B4-BE49-F238E27FC236}">
                <a16:creationId xmlns:a16="http://schemas.microsoft.com/office/drawing/2014/main" id="{01969B25-FB6E-BB62-2B89-79A6E9F73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90" y="2069069"/>
            <a:ext cx="5665720" cy="3310080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1052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B279-C166-333D-7307-627E1CBCF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730CE05-E3F3-9A52-8157-CB863712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Takeaways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00D25-0D4B-3485-A63F-11F34CE63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81A705-4A30-B9C7-5ED8-8508F88E0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8730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Congress and the federal government pretty much dysfunctional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Behaving like children rather that grown adults charged with representing us</a:t>
            </a:r>
          </a:p>
          <a:p>
            <a:pPr>
              <a:lnSpc>
                <a:spcPct val="120000"/>
              </a:lnSpc>
            </a:pPr>
            <a:r>
              <a:rPr lang="en-US" dirty="0"/>
              <a:t>Yet, serious movement on some key issues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Site neutrality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340B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Consolidation and physician pay</a:t>
            </a:r>
          </a:p>
          <a:p>
            <a:pPr>
              <a:lnSpc>
                <a:spcPct val="120000"/>
              </a:lnSpc>
            </a:pPr>
            <a:r>
              <a:rPr lang="en-US" dirty="0"/>
              <a:t>PBM legislation more effective at the state level  </a:t>
            </a:r>
          </a:p>
          <a:p>
            <a:pPr>
              <a:lnSpc>
                <a:spcPct val="120000"/>
              </a:lnSpc>
            </a:pPr>
            <a:r>
              <a:rPr lang="en-US" i="1" dirty="0"/>
              <a:t>Need to keep fighting!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18923-FB33-31B2-1103-63C94A4AA7AE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A576C-B823-7290-3B7C-3EF534AA82C9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0279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B7EF-3173-E349-EA44-C0287E8FA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54A0-D5BD-1CF7-53E6-E1C21D37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Keep My Sanity??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755AD-1728-2753-D93B-9E12CA7AB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B0911A-B449-8ED3-B212-E02DD33F5E93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431CBFC-BFD1-5863-F480-2D1B3082C119}"/>
              </a:ext>
            </a:extLst>
          </p:cNvPr>
          <p:cNvSpPr txBox="1">
            <a:spLocks/>
          </p:cNvSpPr>
          <p:nvPr/>
        </p:nvSpPr>
        <p:spPr>
          <a:xfrm>
            <a:off x="5728173" y="2547964"/>
            <a:ext cx="4528001" cy="234947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00000"/>
              <a:buFont typeface="Lucida Grande"/>
              <a:buChar char="–"/>
              <a:tabLst/>
              <a:defRPr sz="18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Ted Okon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tokon@COAcancer.org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Web: </a:t>
            </a:r>
            <a:r>
              <a:rPr lang="en-US" dirty="0">
                <a:hlinkClick r:id="rId3"/>
              </a:rPr>
              <a:t>www.CommunityOncology.org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Twitter: @TedOkonCOA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6D295-5B76-9CB5-8ABD-8D99A953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81" y="1561077"/>
            <a:ext cx="3443729" cy="4591639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234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D3973-F8D9-855F-4C1E-3B3A48144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F42D-B87B-4C17-EC56-88F9D6EC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of the Shutdown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47618-9260-8423-2FA1-B255D55CD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61495-FE89-8639-6F88-AA0A85ED7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5318828" cy="474118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COVID PHE telehealth waivers expired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Unclear how CMS will handle this during the shutdown</a:t>
            </a:r>
          </a:p>
          <a:p>
            <a:pPr>
              <a:lnSpc>
                <a:spcPct val="120000"/>
              </a:lnSpc>
            </a:pPr>
            <a:r>
              <a:rPr lang="en-US" dirty="0"/>
              <a:t>Medicare and Medicaid payments will be impacted if the shut down is prolonged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Right now, a 10-day MAC hold on claims is in effect</a:t>
            </a:r>
          </a:p>
          <a:p>
            <a:pPr>
              <a:lnSpc>
                <a:spcPct val="120000"/>
              </a:lnSpc>
            </a:pPr>
            <a:r>
              <a:rPr lang="en-US" dirty="0"/>
              <a:t>Unclear what/how furloughs and layoffs will impact HHS and CMS operations</a:t>
            </a:r>
          </a:p>
          <a:p>
            <a:pPr>
              <a:lnSpc>
                <a:spcPct val="120000"/>
              </a:lnSpc>
            </a:pPr>
            <a:r>
              <a:rPr lang="en-US" dirty="0"/>
              <a:t>Dems fighting over ACA subsidies expiring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Loss of insurance coverage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7E51C3-C2BF-E5FD-043A-4D7F48A69609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government shutdown&#10;&#10;AI-generated content may be incorrect.">
            <a:extLst>
              <a:ext uri="{FF2B5EF4-FFF2-40B4-BE49-F238E27FC236}">
                <a16:creationId xmlns:a16="http://schemas.microsoft.com/office/drawing/2014/main" id="{F7608019-E5B9-5A03-5FC5-15597C36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48" y="1615142"/>
            <a:ext cx="4975262" cy="4050896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24100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COA/Community Oncology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7411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CMS prohibiting practices from delivering oral cancer drugs to their patients</a:t>
            </a:r>
          </a:p>
          <a:p>
            <a:pPr>
              <a:lnSpc>
                <a:spcPct val="120000"/>
              </a:lnSpc>
            </a:pPr>
            <a:r>
              <a:rPr lang="en-US" dirty="0"/>
              <a:t>Cuts to Medicare reimbursement for physicians </a:t>
            </a:r>
          </a:p>
          <a:p>
            <a:pPr>
              <a:lnSpc>
                <a:spcPct val="120000"/>
              </a:lnSpc>
            </a:pPr>
            <a:r>
              <a:rPr lang="en-US" dirty="0"/>
              <a:t>A host of insurer/PBM issues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Spike in prior authorizations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Utilization management (”fail first” step therapy)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Low-ball Part D reimbursements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Restricting/directing biosimilar use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Mandatory mail order</a:t>
            </a:r>
          </a:p>
          <a:p>
            <a:pPr>
              <a:lnSpc>
                <a:spcPct val="120000"/>
              </a:lnSpc>
            </a:pPr>
            <a:r>
              <a:rPr lang="en-US" dirty="0"/>
              <a:t>Increasing cost of hospital care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Higher payment for the same service delivered in hospitals versus physician practices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Overpayment and abuses of the 340B Drug Purchasing Program</a:t>
            </a:r>
          </a:p>
          <a:p>
            <a:pPr>
              <a:lnSpc>
                <a:spcPct val="120000"/>
              </a:lnSpc>
            </a:pPr>
            <a:r>
              <a:rPr lang="en-US" dirty="0"/>
              <a:t>Inflation Reduction Act (IRA) and Medicare negotiating drug prices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Adverse unintended impacts of MFP lowering ASP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773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Update: The Stark Issue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7EF29-3C12-4536-F9E5-A8182512C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6922798" cy="50199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COA is working hard with Congress to get legislation advanced to stop CMS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H.R. 5526 passed by the full House in 118</a:t>
            </a:r>
            <a:r>
              <a:rPr lang="en-US" baseline="30000" dirty="0"/>
              <a:t>th</a:t>
            </a:r>
            <a:r>
              <a:rPr lang="en-US" dirty="0"/>
              <a:t> Congress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New version (H.R. 2484) introduced in this (119</a:t>
            </a:r>
            <a:r>
              <a:rPr lang="en-US" baseline="30000" dirty="0"/>
              <a:t>th</a:t>
            </a:r>
            <a:r>
              <a:rPr lang="en-US" dirty="0"/>
              <a:t>) Congress and passed by the Energy &amp; Commerce Committee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Working on Senate companion bill</a:t>
            </a:r>
          </a:p>
          <a:p>
            <a:pPr>
              <a:lnSpc>
                <a:spcPct val="110000"/>
              </a:lnSpc>
            </a:pPr>
            <a:r>
              <a:rPr lang="en-US" dirty="0"/>
              <a:t>Reached out to “new” CMS to fix this problem</a:t>
            </a:r>
          </a:p>
          <a:p>
            <a:pPr>
              <a:lnSpc>
                <a:spcPct val="110000"/>
              </a:lnSpc>
            </a:pPr>
            <a:r>
              <a:rPr lang="en-US" dirty="0"/>
              <a:t>FOIA request to uncover what prompted CMS to issue Stark FAQ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Totally ignored by CMS, so now in the court to force CMS to respond</a:t>
            </a:r>
          </a:p>
          <a:p>
            <a:pPr>
              <a:lnSpc>
                <a:spcPct val="110000"/>
              </a:lnSpc>
            </a:pPr>
            <a:r>
              <a:rPr lang="en-US" dirty="0"/>
              <a:t>NASP and NACDS lobbying this fix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They want to control drug dispensing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9641B50-CD64-E050-2ED5-AAEFE54B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386" y="1588401"/>
            <a:ext cx="3307124" cy="4279807"/>
          </a:xfrm>
          <a:prstGeom prst="rect">
            <a:avLst/>
          </a:prstGeom>
          <a:solidFill>
            <a:schemeClr val="bg1"/>
          </a:solidFill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84830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252C2-D32F-3CF0-EC3C-734AFB64C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2D7FA82-A852-0186-34BC-DF191951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War Over Who Dispenses Oral Cancer Drugs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6BA68-BBF4-65DF-7016-56A161F4E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7" name="Picture 6" descr="A blue and white chart with white text&#10;&#10;AI-generated content may be incorrect.">
            <a:extLst>
              <a:ext uri="{FF2B5EF4-FFF2-40B4-BE49-F238E27FC236}">
                <a16:creationId xmlns:a16="http://schemas.microsoft.com/office/drawing/2014/main" id="{CD3A092B-7965-51E0-2348-881C43F8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86" y="1733385"/>
            <a:ext cx="5476143" cy="3983894"/>
          </a:xfrm>
          <a:prstGeom prst="rect">
            <a:avLst/>
          </a:prstGeom>
        </p:spPr>
      </p:pic>
      <p:pic>
        <p:nvPicPr>
          <p:cNvPr id="9" name="Picture 8" descr="A blue and white document with red text&#10;&#10;AI-generated content may be incorrect.">
            <a:extLst>
              <a:ext uri="{FF2B5EF4-FFF2-40B4-BE49-F238E27FC236}">
                <a16:creationId xmlns:a16="http://schemas.microsoft.com/office/drawing/2014/main" id="{70E8C48F-ECD1-A9DB-F4EF-ED51FDCB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8" y="1606163"/>
            <a:ext cx="5761324" cy="398389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FCCC14-8296-0B29-85C8-8C1C062F1CE2}"/>
              </a:ext>
            </a:extLst>
          </p:cNvPr>
          <p:cNvGrpSpPr/>
          <p:nvPr/>
        </p:nvGrpSpPr>
        <p:grpSpPr>
          <a:xfrm>
            <a:off x="10031694" y="1321165"/>
            <a:ext cx="543739" cy="1777279"/>
            <a:chOff x="11320167" y="1322645"/>
            <a:chExt cx="543739" cy="177727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74001F-B872-A918-90EC-62218D358AC9}"/>
                </a:ext>
              </a:extLst>
            </p:cNvPr>
            <p:cNvSpPr/>
            <p:nvPr/>
          </p:nvSpPr>
          <p:spPr>
            <a:xfrm>
              <a:off x="11373377" y="2426231"/>
              <a:ext cx="437321" cy="6736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4B2DDAFB-677A-11C2-E099-7C3749B791A6}"/>
                </a:ext>
              </a:extLst>
            </p:cNvPr>
            <p:cNvSpPr/>
            <p:nvPr/>
          </p:nvSpPr>
          <p:spPr>
            <a:xfrm rot="16200000">
              <a:off x="11230237" y="2007143"/>
              <a:ext cx="723600" cy="11457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45D484-AE98-F5B0-52FE-21A9697DA6D9}"/>
                </a:ext>
              </a:extLst>
            </p:cNvPr>
            <p:cNvSpPr txBox="1"/>
            <p:nvPr/>
          </p:nvSpPr>
          <p:spPr>
            <a:xfrm>
              <a:off x="11320167" y="13226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77%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CCEDB8-407B-1F95-F757-1D734379BA1F}"/>
              </a:ext>
            </a:extLst>
          </p:cNvPr>
          <p:cNvGrpSpPr/>
          <p:nvPr/>
        </p:nvGrpSpPr>
        <p:grpSpPr>
          <a:xfrm>
            <a:off x="2548031" y="1322645"/>
            <a:ext cx="543739" cy="2003375"/>
            <a:chOff x="2548031" y="1322645"/>
            <a:chExt cx="543739" cy="200337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FA044F-E3D1-31FB-7B2C-562A9E987EEA}"/>
                </a:ext>
              </a:extLst>
            </p:cNvPr>
            <p:cNvSpPr/>
            <p:nvPr/>
          </p:nvSpPr>
          <p:spPr>
            <a:xfrm>
              <a:off x="2548031" y="2483654"/>
              <a:ext cx="437321" cy="8423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B467B1AE-5251-6440-486B-9531EB694889}"/>
                </a:ext>
              </a:extLst>
            </p:cNvPr>
            <p:cNvSpPr/>
            <p:nvPr/>
          </p:nvSpPr>
          <p:spPr>
            <a:xfrm rot="16200000">
              <a:off x="2350841" y="1999851"/>
              <a:ext cx="842366" cy="12523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610089-1672-1238-5EE8-E298B61FECC2}"/>
                </a:ext>
              </a:extLst>
            </p:cNvPr>
            <p:cNvSpPr txBox="1"/>
            <p:nvPr/>
          </p:nvSpPr>
          <p:spPr>
            <a:xfrm>
              <a:off x="2548031" y="13226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318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8848-573A-C4BF-9F86-0A0900E08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B9B4-54BB-49A6-5571-1668EC17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Physician Medicare Pay Cuts Continue to Worsen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A9DCA-6EA3-28BC-DD9C-5E9F3EA52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5E3DC1-75ED-90AB-2C65-037D94EAC490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DBF21AA-16C3-10E4-8A66-CC356CD23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1444572"/>
            <a:ext cx="10351943" cy="4083389"/>
          </a:xfrm>
          <a:prstGeom prst="rect">
            <a:avLst/>
          </a:prstGeom>
          <a:solidFill>
            <a:schemeClr val="bg1"/>
          </a:solidFill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2918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F8B7-A727-376F-AC57-F23EA950E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8A04-2D04-3092-3EE3-505A342B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is Fixing Pay Cuts With Site Neutrality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7672B-4F48-0049-F03E-E0908E1C2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296956-9CBE-7C73-06D4-BD78EDD10EC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8E4A1A8B-F16E-886D-B24B-4509FD1E1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11" y="1651496"/>
            <a:ext cx="8674443" cy="39946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1928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PBM Federal Legislation Stalled in the Red Zone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1954098B-6D05-6CBB-9166-3F7CEC22A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7" y="1351506"/>
            <a:ext cx="6354181" cy="14140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sign&#10;&#10;AI-generated content may be incorrect.">
            <a:extLst>
              <a:ext uri="{FF2B5EF4-FFF2-40B4-BE49-F238E27FC236}">
                <a16:creationId xmlns:a16="http://schemas.microsoft.com/office/drawing/2014/main" id="{F310701A-821D-1194-5D39-0C74D5D41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501" y="2419270"/>
            <a:ext cx="6102875" cy="14140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-up of a fan of money&#10;&#10;AI-generated content may be incorrect.">
            <a:extLst>
              <a:ext uri="{FF2B5EF4-FFF2-40B4-BE49-F238E27FC236}">
                <a16:creationId xmlns:a16="http://schemas.microsoft.com/office/drawing/2014/main" id="{BD10A325-6F0A-ECE6-1AD1-3C45BC97D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641" y="3429000"/>
            <a:ext cx="5847195" cy="174254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93ABF3-588E-0947-13C3-F3D1C0386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501" y="5171541"/>
            <a:ext cx="7772400" cy="7720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30768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8A0A09F-0017-F348-AC24-485EA19886FA}" vid="{ABFF8C20-4DF4-4F46-B69A-2DC2659F546C}"/>
    </a:ext>
  </a:extLst>
</a:theme>
</file>

<file path=ppt/theme/theme2.xml><?xml version="1.0" encoding="utf-8"?>
<a:theme xmlns:a="http://schemas.openxmlformats.org/drawingml/2006/main" name="1_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_PPT_Template2024_16x9[3]  -  Read-Only" id="{6B92A5F8-39D8-1E44-A55C-10C5CF78E24B}" vid="{623561A2-9171-BA41-9495-B032BE2854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24852</TotalTime>
  <Words>1287</Words>
  <Application>Microsoft Macintosh PowerPoint</Application>
  <PresentationFormat>Widescreen</PresentationFormat>
  <Paragraphs>174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Calibri</vt:lpstr>
      <vt:lpstr>Lucida Grande</vt:lpstr>
      <vt:lpstr>Open Sans</vt:lpstr>
      <vt:lpstr>Open Sans SemiBold</vt:lpstr>
      <vt:lpstr>System Font Regular</vt:lpstr>
      <vt:lpstr>Wingdings</vt:lpstr>
      <vt:lpstr>Office Theme</vt:lpstr>
      <vt:lpstr>1_Office Theme</vt:lpstr>
      <vt:lpstr>2_Office Theme</vt:lpstr>
      <vt:lpstr>PowerPoint Presentation</vt:lpstr>
      <vt:lpstr>Big Picture in D.C.</vt:lpstr>
      <vt:lpstr>Implications of the Shutdown</vt:lpstr>
      <vt:lpstr>Top COA/Community Oncology Issues</vt:lpstr>
      <vt:lpstr>Update: The Stark Issue</vt:lpstr>
      <vt:lpstr>The War Over Who Dispenses Oral Cancer Drugs</vt:lpstr>
      <vt:lpstr>Physician Medicare Pay Cuts Continue to Worsen</vt:lpstr>
      <vt:lpstr>Solution is Fixing Pay Cuts With Site Neutrality</vt:lpstr>
      <vt:lpstr>PBM Federal Legislation Stalled in the Red Zone</vt:lpstr>
      <vt:lpstr>Lots of State Activity on PBMs Including Arkansas</vt:lpstr>
      <vt:lpstr>Latest on Congress and 340B Reform</vt:lpstr>
      <vt:lpstr>Senate HELP Committee Report on 340B</vt:lpstr>
      <vt:lpstr>Three Landmark Reports Recently Released on 340B</vt:lpstr>
      <vt:lpstr>Three Landmark Reports Recently Released on 340B</vt:lpstr>
      <vt:lpstr>340B Contract Pharmacies</vt:lpstr>
      <vt:lpstr>Problems with IRA Drug Price “Negotiations”</vt:lpstr>
      <vt:lpstr>President’s EO on Lowering Drug prices</vt:lpstr>
      <vt:lpstr>COA Comment Letters on MFPS &amp; HOPPS Rules</vt:lpstr>
      <vt:lpstr>Good/Bad in Medicare Physician Fee Schedule Rule</vt:lpstr>
      <vt:lpstr>Good in Outpatient Hospital Fee Schedule Rule</vt:lpstr>
      <vt:lpstr>Pharmaceutical Tariffs &amp; GLOBE Model</vt:lpstr>
      <vt:lpstr>GAO Report on Practice Consolidation</vt:lpstr>
      <vt:lpstr>Some Key Takeaways</vt:lpstr>
      <vt:lpstr>How Do I Keep My Sanity??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Ted Okon</dc:creator>
  <cp:keywords/>
  <dc:description/>
  <cp:lastModifiedBy>Ted Okon (COA)</cp:lastModifiedBy>
  <cp:revision>35</cp:revision>
  <dcterms:created xsi:type="dcterms:W3CDTF">2024-01-16T19:31:53Z</dcterms:created>
  <dcterms:modified xsi:type="dcterms:W3CDTF">2025-10-02T18:57:00Z</dcterms:modified>
  <cp:category/>
</cp:coreProperties>
</file>