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3" r:id="rId4"/>
  </p:sldMasterIdLst>
  <p:notesMasterIdLst>
    <p:notesMasterId r:id="rId57"/>
  </p:notesMasterIdLst>
  <p:sldIdLst>
    <p:sldId id="263" r:id="rId5"/>
    <p:sldId id="394" r:id="rId6"/>
    <p:sldId id="264" r:id="rId7"/>
    <p:sldId id="422" r:id="rId8"/>
    <p:sldId id="265" r:id="rId9"/>
    <p:sldId id="267" r:id="rId10"/>
    <p:sldId id="269" r:id="rId11"/>
    <p:sldId id="2145706680" r:id="rId12"/>
    <p:sldId id="644" r:id="rId13"/>
    <p:sldId id="271" r:id="rId14"/>
    <p:sldId id="395" r:id="rId15"/>
    <p:sldId id="2145706672" r:id="rId16"/>
    <p:sldId id="274" r:id="rId17"/>
    <p:sldId id="2145706673" r:id="rId18"/>
    <p:sldId id="2145706675" r:id="rId19"/>
    <p:sldId id="2145706682" r:id="rId20"/>
    <p:sldId id="2145706683" r:id="rId21"/>
    <p:sldId id="2145706689" r:id="rId22"/>
    <p:sldId id="2145706674" r:id="rId23"/>
    <p:sldId id="424" r:id="rId24"/>
    <p:sldId id="452" r:id="rId25"/>
    <p:sldId id="377" r:id="rId26"/>
    <p:sldId id="453" r:id="rId27"/>
    <p:sldId id="2145706685" r:id="rId28"/>
    <p:sldId id="2145706671" r:id="rId29"/>
    <p:sldId id="363" r:id="rId30"/>
    <p:sldId id="2145706691" r:id="rId31"/>
    <p:sldId id="397" r:id="rId32"/>
    <p:sldId id="2145706677" r:id="rId33"/>
    <p:sldId id="313" r:id="rId34"/>
    <p:sldId id="316" r:id="rId35"/>
    <p:sldId id="418" r:id="rId36"/>
    <p:sldId id="426" r:id="rId37"/>
    <p:sldId id="2145706681" r:id="rId38"/>
    <p:sldId id="419" r:id="rId39"/>
    <p:sldId id="2145706688" r:id="rId40"/>
    <p:sldId id="2145706687" r:id="rId41"/>
    <p:sldId id="2145706679" r:id="rId42"/>
    <p:sldId id="353" r:id="rId43"/>
    <p:sldId id="404" r:id="rId44"/>
    <p:sldId id="325" r:id="rId45"/>
    <p:sldId id="429" r:id="rId46"/>
    <p:sldId id="431" r:id="rId47"/>
    <p:sldId id="438" r:id="rId48"/>
    <p:sldId id="440" r:id="rId49"/>
    <p:sldId id="406" r:id="rId50"/>
    <p:sldId id="407" r:id="rId51"/>
    <p:sldId id="2145706692" r:id="rId52"/>
    <p:sldId id="2145706863" r:id="rId53"/>
    <p:sldId id="2145706864" r:id="rId54"/>
    <p:sldId id="2145706741" r:id="rId55"/>
    <p:sldId id="214570665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5952EA-748E-4FC2-B8B6-A26C50C7DEA4}" v="42" dt="2025-10-08T17:55:36.5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97" autoAdjust="0"/>
    <p:restoredTop sz="94674"/>
  </p:normalViewPr>
  <p:slideViewPr>
    <p:cSldViewPr snapToGrid="0" snapToObjects="1">
      <p:cViewPr varScale="1">
        <p:scale>
          <a:sx n="90" d="100"/>
          <a:sy n="90" d="100"/>
        </p:scale>
        <p:origin x="84" y="54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Welchans" userId="6096ce110c9c00dc" providerId="LiveId" clId="{E4F04039-4EE8-433B-BA48-74DFA859C924}"/>
    <pc:docChg chg="undo custSel addSld delSld modSld sldOrd">
      <pc:chgData name="Paul Welchans" userId="6096ce110c9c00dc" providerId="LiveId" clId="{E4F04039-4EE8-433B-BA48-74DFA859C924}" dt="2025-10-08T17:56:35.285" v="2212" actId="478"/>
      <pc:docMkLst>
        <pc:docMk/>
      </pc:docMkLst>
      <pc:sldChg chg="modSp mod">
        <pc:chgData name="Paul Welchans" userId="6096ce110c9c00dc" providerId="LiveId" clId="{E4F04039-4EE8-433B-BA48-74DFA859C924}" dt="2025-09-15T15:30:24.758" v="35" actId="20577"/>
        <pc:sldMkLst>
          <pc:docMk/>
          <pc:sldMk cId="1976606167" sldId="263"/>
        </pc:sldMkLst>
        <pc:spChg chg="mod">
          <ac:chgData name="Paul Welchans" userId="6096ce110c9c00dc" providerId="LiveId" clId="{E4F04039-4EE8-433B-BA48-74DFA859C924}" dt="2025-09-15T15:30:24.758" v="35" actId="20577"/>
          <ac:spMkLst>
            <pc:docMk/>
            <pc:sldMk cId="1976606167" sldId="263"/>
            <ac:spMk id="2" creationId="{00000000-0000-0000-0000-000000000000}"/>
          </ac:spMkLst>
        </pc:spChg>
      </pc:sldChg>
      <pc:sldChg chg="modSp mod">
        <pc:chgData name="Paul Welchans" userId="6096ce110c9c00dc" providerId="LiveId" clId="{E4F04039-4EE8-433B-BA48-74DFA859C924}" dt="2025-09-15T15:39:03.826" v="153" actId="20577"/>
        <pc:sldMkLst>
          <pc:docMk/>
          <pc:sldMk cId="95448781" sldId="265"/>
        </pc:sldMkLst>
        <pc:spChg chg="mod">
          <ac:chgData name="Paul Welchans" userId="6096ce110c9c00dc" providerId="LiveId" clId="{E4F04039-4EE8-433B-BA48-74DFA859C924}" dt="2025-09-15T15:31:31.439" v="81" actId="20577"/>
          <ac:spMkLst>
            <pc:docMk/>
            <pc:sldMk cId="95448781" sldId="265"/>
            <ac:spMk id="14338" creationId="{00000000-0000-0000-0000-000000000000}"/>
          </ac:spMkLst>
        </pc:spChg>
        <pc:graphicFrameChg chg="modGraphic">
          <ac:chgData name="Paul Welchans" userId="6096ce110c9c00dc" providerId="LiveId" clId="{E4F04039-4EE8-433B-BA48-74DFA859C924}" dt="2025-09-15T15:39:03.826" v="153" actId="20577"/>
          <ac:graphicFrameMkLst>
            <pc:docMk/>
            <pc:sldMk cId="95448781" sldId="265"/>
            <ac:graphicFrameMk id="2" creationId="{00000000-0000-0000-0000-000000000000}"/>
          </ac:graphicFrameMkLst>
        </pc:graphicFrameChg>
      </pc:sldChg>
      <pc:sldChg chg="addSp delSp modSp mod">
        <pc:chgData name="Paul Welchans" userId="6096ce110c9c00dc" providerId="LiveId" clId="{E4F04039-4EE8-433B-BA48-74DFA859C924}" dt="2025-09-15T16:12:48.347" v="421" actId="1076"/>
        <pc:sldMkLst>
          <pc:docMk/>
          <pc:sldMk cId="4286655592" sldId="274"/>
        </pc:sldMkLst>
        <pc:graphicFrameChg chg="add mod">
          <ac:chgData name="Paul Welchans" userId="6096ce110c9c00dc" providerId="LiveId" clId="{E4F04039-4EE8-433B-BA48-74DFA859C924}" dt="2025-09-15T16:12:07.609" v="417" actId="255"/>
          <ac:graphicFrameMkLst>
            <pc:docMk/>
            <pc:sldMk cId="4286655592" sldId="274"/>
            <ac:graphicFrameMk id="7" creationId="{FEAEAC9F-A254-BC46-98EB-614433EF6240}"/>
          </ac:graphicFrameMkLst>
        </pc:graphicFrameChg>
        <pc:graphicFrameChg chg="add mod">
          <ac:chgData name="Paul Welchans" userId="6096ce110c9c00dc" providerId="LiveId" clId="{E4F04039-4EE8-433B-BA48-74DFA859C924}" dt="2025-09-15T16:12:48.347" v="421" actId="1076"/>
          <ac:graphicFrameMkLst>
            <pc:docMk/>
            <pc:sldMk cId="4286655592" sldId="274"/>
            <ac:graphicFrameMk id="8" creationId="{F9A19115-B4F2-DA75-169B-8E05962C9506}"/>
          </ac:graphicFrameMkLst>
        </pc:graphicFrameChg>
      </pc:sldChg>
      <pc:sldChg chg="addSp delSp modSp mod">
        <pc:chgData name="Paul Welchans" userId="6096ce110c9c00dc" providerId="LiveId" clId="{E4F04039-4EE8-433B-BA48-74DFA859C924}" dt="2025-09-16T20:36:37.425" v="1007" actId="255"/>
        <pc:sldMkLst>
          <pc:docMk/>
          <pc:sldMk cId="3004313437" sldId="316"/>
        </pc:sldMkLst>
        <pc:graphicFrameChg chg="add mod modGraphic">
          <ac:chgData name="Paul Welchans" userId="6096ce110c9c00dc" providerId="LiveId" clId="{E4F04039-4EE8-433B-BA48-74DFA859C924}" dt="2025-09-16T20:36:37.425" v="1007" actId="255"/>
          <ac:graphicFrameMkLst>
            <pc:docMk/>
            <pc:sldMk cId="3004313437" sldId="316"/>
            <ac:graphicFrameMk id="4" creationId="{C46700B9-E704-22B3-6E71-B3DFF6A86157}"/>
          </ac:graphicFrameMkLst>
        </pc:graphicFrameChg>
      </pc:sldChg>
      <pc:sldChg chg="modSp mod">
        <pc:chgData name="Paul Welchans" userId="6096ce110c9c00dc" providerId="LiveId" clId="{E4F04039-4EE8-433B-BA48-74DFA859C924}" dt="2025-09-17T19:03:16.471" v="2185" actId="20577"/>
        <pc:sldMkLst>
          <pc:docMk/>
          <pc:sldMk cId="273193325" sldId="353"/>
        </pc:sldMkLst>
        <pc:spChg chg="mod">
          <ac:chgData name="Paul Welchans" userId="6096ce110c9c00dc" providerId="LiveId" clId="{E4F04039-4EE8-433B-BA48-74DFA859C924}" dt="2025-09-17T19:03:16.471" v="2185" actId="20577"/>
          <ac:spMkLst>
            <pc:docMk/>
            <pc:sldMk cId="273193325" sldId="353"/>
            <ac:spMk id="195586" creationId="{00000000-0000-0000-0000-000000000000}"/>
          </ac:spMkLst>
        </pc:spChg>
      </pc:sldChg>
      <pc:sldChg chg="addSp delSp modSp mod">
        <pc:chgData name="Paul Welchans" userId="6096ce110c9c00dc" providerId="LiveId" clId="{E4F04039-4EE8-433B-BA48-74DFA859C924}" dt="2025-09-16T20:45:58.826" v="1069" actId="20577"/>
        <pc:sldMkLst>
          <pc:docMk/>
          <pc:sldMk cId="2121694294" sldId="363"/>
        </pc:sldMkLst>
        <pc:spChg chg="mod">
          <ac:chgData name="Paul Welchans" userId="6096ce110c9c00dc" providerId="LiveId" clId="{E4F04039-4EE8-433B-BA48-74DFA859C924}" dt="2025-09-16T20:45:58.826" v="1069" actId="20577"/>
          <ac:spMkLst>
            <pc:docMk/>
            <pc:sldMk cId="2121694294" sldId="363"/>
            <ac:spMk id="2" creationId="{00000000-0000-0000-0000-000000000000}"/>
          </ac:spMkLst>
        </pc:spChg>
        <pc:graphicFrameChg chg="add mod modGraphic">
          <ac:chgData name="Paul Welchans" userId="6096ce110c9c00dc" providerId="LiveId" clId="{E4F04039-4EE8-433B-BA48-74DFA859C924}" dt="2025-09-16T20:45:20.858" v="1059" actId="13926"/>
          <ac:graphicFrameMkLst>
            <pc:docMk/>
            <pc:sldMk cId="2121694294" sldId="363"/>
            <ac:graphicFrameMk id="4" creationId="{11805215-AFD3-8E4D-1029-3ADA6344FD9D}"/>
          </ac:graphicFrameMkLst>
        </pc:graphicFrameChg>
      </pc:sldChg>
      <pc:sldChg chg="addSp delSp modSp mod">
        <pc:chgData name="Paul Welchans" userId="6096ce110c9c00dc" providerId="LiveId" clId="{E4F04039-4EE8-433B-BA48-74DFA859C924}" dt="2025-09-16T19:50:47.891" v="930" actId="20577"/>
        <pc:sldMkLst>
          <pc:docMk/>
          <pc:sldMk cId="2173245713" sldId="377"/>
        </pc:sldMkLst>
        <pc:spChg chg="mod">
          <ac:chgData name="Paul Welchans" userId="6096ce110c9c00dc" providerId="LiveId" clId="{E4F04039-4EE8-433B-BA48-74DFA859C924}" dt="2025-09-16T19:50:47.891" v="930" actId="20577"/>
          <ac:spMkLst>
            <pc:docMk/>
            <pc:sldMk cId="2173245713" sldId="377"/>
            <ac:spMk id="2" creationId="{00000000-0000-0000-0000-000000000000}"/>
          </ac:spMkLst>
        </pc:spChg>
        <pc:graphicFrameChg chg="add mod modGraphic">
          <ac:chgData name="Paul Welchans" userId="6096ce110c9c00dc" providerId="LiveId" clId="{E4F04039-4EE8-433B-BA48-74DFA859C924}" dt="2025-09-16T19:50:41.196" v="928" actId="14100"/>
          <ac:graphicFrameMkLst>
            <pc:docMk/>
            <pc:sldMk cId="2173245713" sldId="377"/>
            <ac:graphicFrameMk id="4" creationId="{1553ABF6-2087-E687-D766-1D13D35075C4}"/>
          </ac:graphicFrameMkLst>
        </pc:graphicFrameChg>
      </pc:sldChg>
      <pc:sldChg chg="modSp del mod">
        <pc:chgData name="Paul Welchans" userId="6096ce110c9c00dc" providerId="LiveId" clId="{E4F04039-4EE8-433B-BA48-74DFA859C924}" dt="2025-09-16T20:45:34.728" v="1060" actId="47"/>
        <pc:sldMkLst>
          <pc:docMk/>
          <pc:sldMk cId="1140459632" sldId="378"/>
        </pc:sldMkLst>
      </pc:sldChg>
      <pc:sldChg chg="modSp mod">
        <pc:chgData name="Paul Welchans" userId="6096ce110c9c00dc" providerId="LiveId" clId="{E4F04039-4EE8-433B-BA48-74DFA859C924}" dt="2025-09-17T17:08:44.787" v="1703" actId="27636"/>
        <pc:sldMkLst>
          <pc:docMk/>
          <pc:sldMk cId="1865540054" sldId="395"/>
        </pc:sldMkLst>
        <pc:spChg chg="mod">
          <ac:chgData name="Paul Welchans" userId="6096ce110c9c00dc" providerId="LiveId" clId="{E4F04039-4EE8-433B-BA48-74DFA859C924}" dt="2025-09-17T17:08:44.787" v="1703" actId="27636"/>
          <ac:spMkLst>
            <pc:docMk/>
            <pc:sldMk cId="1865540054" sldId="395"/>
            <ac:spMk id="2" creationId="{00000000-0000-0000-0000-000000000000}"/>
          </ac:spMkLst>
        </pc:spChg>
      </pc:sldChg>
      <pc:sldChg chg="addSp delSp modSp mod">
        <pc:chgData name="Paul Welchans" userId="6096ce110c9c00dc" providerId="LiveId" clId="{E4F04039-4EE8-433B-BA48-74DFA859C924}" dt="2025-09-16T20:28:12.938" v="995" actId="13926"/>
        <pc:sldMkLst>
          <pc:docMk/>
          <pc:sldMk cId="37417354" sldId="397"/>
        </pc:sldMkLst>
        <pc:spChg chg="mod">
          <ac:chgData name="Paul Welchans" userId="6096ce110c9c00dc" providerId="LiveId" clId="{E4F04039-4EE8-433B-BA48-74DFA859C924}" dt="2025-09-16T20:19:50.871" v="982" actId="20577"/>
          <ac:spMkLst>
            <pc:docMk/>
            <pc:sldMk cId="37417354" sldId="397"/>
            <ac:spMk id="2" creationId="{00000000-0000-0000-0000-000000000000}"/>
          </ac:spMkLst>
        </pc:spChg>
        <pc:graphicFrameChg chg="add mod modGraphic">
          <ac:chgData name="Paul Welchans" userId="6096ce110c9c00dc" providerId="LiveId" clId="{E4F04039-4EE8-433B-BA48-74DFA859C924}" dt="2025-09-16T20:28:12.938" v="995" actId="13926"/>
          <ac:graphicFrameMkLst>
            <pc:docMk/>
            <pc:sldMk cId="37417354" sldId="397"/>
            <ac:graphicFrameMk id="3" creationId="{5FBB586D-E29D-9E1A-3477-D19621F13836}"/>
          </ac:graphicFrameMkLst>
        </pc:graphicFrameChg>
      </pc:sldChg>
      <pc:sldChg chg="addSp delSp modSp mod">
        <pc:chgData name="Paul Welchans" userId="6096ce110c9c00dc" providerId="LiveId" clId="{E4F04039-4EE8-433B-BA48-74DFA859C924}" dt="2025-09-17T17:16:11.423" v="1718" actId="122"/>
        <pc:sldMkLst>
          <pc:docMk/>
          <pc:sldMk cId="1770325975" sldId="418"/>
        </pc:sldMkLst>
        <pc:spChg chg="mod">
          <ac:chgData name="Paul Welchans" userId="6096ce110c9c00dc" providerId="LiveId" clId="{E4F04039-4EE8-433B-BA48-74DFA859C924}" dt="2025-09-17T17:16:11.423" v="1718" actId="122"/>
          <ac:spMkLst>
            <pc:docMk/>
            <pc:sldMk cId="1770325975" sldId="418"/>
            <ac:spMk id="2" creationId="{00000000-0000-0000-0000-000000000000}"/>
          </ac:spMkLst>
        </pc:spChg>
        <pc:graphicFrameChg chg="add mod modGraphic">
          <ac:chgData name="Paul Welchans" userId="6096ce110c9c00dc" providerId="LiveId" clId="{E4F04039-4EE8-433B-BA48-74DFA859C924}" dt="2025-09-17T17:15:53.735" v="1711" actId="1076"/>
          <ac:graphicFrameMkLst>
            <pc:docMk/>
            <pc:sldMk cId="1770325975" sldId="418"/>
            <ac:graphicFrameMk id="4" creationId="{86DD2E4A-8AE8-9D8E-E8D4-792729639511}"/>
          </ac:graphicFrameMkLst>
        </pc:graphicFrameChg>
      </pc:sldChg>
      <pc:sldChg chg="addSp delSp modSp mod">
        <pc:chgData name="Paul Welchans" userId="6096ce110c9c00dc" providerId="LiveId" clId="{E4F04039-4EE8-433B-BA48-74DFA859C924}" dt="2025-09-17T17:31:34.414" v="1751" actId="207"/>
        <pc:sldMkLst>
          <pc:docMk/>
          <pc:sldMk cId="1681491923" sldId="419"/>
        </pc:sldMkLst>
        <pc:spChg chg="mod">
          <ac:chgData name="Paul Welchans" userId="6096ce110c9c00dc" providerId="LiveId" clId="{E4F04039-4EE8-433B-BA48-74DFA859C924}" dt="2025-09-17T17:26:22.521" v="1744" actId="1076"/>
          <ac:spMkLst>
            <pc:docMk/>
            <pc:sldMk cId="1681491923" sldId="419"/>
            <ac:spMk id="2" creationId="{00000000-0000-0000-0000-000000000000}"/>
          </ac:spMkLst>
        </pc:spChg>
        <pc:graphicFrameChg chg="add mod modGraphic">
          <ac:chgData name="Paul Welchans" userId="6096ce110c9c00dc" providerId="LiveId" clId="{E4F04039-4EE8-433B-BA48-74DFA859C924}" dt="2025-09-17T17:31:34.414" v="1751" actId="207"/>
          <ac:graphicFrameMkLst>
            <pc:docMk/>
            <pc:sldMk cId="1681491923" sldId="419"/>
            <ac:graphicFrameMk id="4" creationId="{4245347E-AAD8-010A-1376-8F6A2DD25D4D}"/>
          </ac:graphicFrameMkLst>
        </pc:graphicFrameChg>
      </pc:sldChg>
      <pc:sldChg chg="modSp mod">
        <pc:chgData name="Paul Welchans" userId="6096ce110c9c00dc" providerId="LiveId" clId="{E4F04039-4EE8-433B-BA48-74DFA859C924}" dt="2025-09-15T15:31:15.265" v="73" actId="20577"/>
        <pc:sldMkLst>
          <pc:docMk/>
          <pc:sldMk cId="424622354" sldId="422"/>
        </pc:sldMkLst>
        <pc:spChg chg="mod">
          <ac:chgData name="Paul Welchans" userId="6096ce110c9c00dc" providerId="LiveId" clId="{E4F04039-4EE8-433B-BA48-74DFA859C924}" dt="2025-09-15T15:31:15.265" v="73" actId="20577"/>
          <ac:spMkLst>
            <pc:docMk/>
            <pc:sldMk cId="424622354" sldId="422"/>
            <ac:spMk id="4" creationId="{00000000-0000-0000-0000-000000000000}"/>
          </ac:spMkLst>
        </pc:spChg>
      </pc:sldChg>
      <pc:sldChg chg="addSp delSp modSp mod">
        <pc:chgData name="Paul Welchans" userId="6096ce110c9c00dc" providerId="LiveId" clId="{E4F04039-4EE8-433B-BA48-74DFA859C924}" dt="2025-09-16T19:37:55.320" v="903" actId="14100"/>
        <pc:sldMkLst>
          <pc:docMk/>
          <pc:sldMk cId="345002468" sldId="424"/>
        </pc:sldMkLst>
        <pc:spChg chg="mod">
          <ac:chgData name="Paul Welchans" userId="6096ce110c9c00dc" providerId="LiveId" clId="{E4F04039-4EE8-433B-BA48-74DFA859C924}" dt="2025-09-16T19:37:05.949" v="900" actId="20577"/>
          <ac:spMkLst>
            <pc:docMk/>
            <pc:sldMk cId="345002468" sldId="424"/>
            <ac:spMk id="2" creationId="{00000000-0000-0000-0000-000000000000}"/>
          </ac:spMkLst>
        </pc:spChg>
        <pc:graphicFrameChg chg="add mod modGraphic">
          <ac:chgData name="Paul Welchans" userId="6096ce110c9c00dc" providerId="LiveId" clId="{E4F04039-4EE8-433B-BA48-74DFA859C924}" dt="2025-09-16T19:37:55.320" v="903" actId="14100"/>
          <ac:graphicFrameMkLst>
            <pc:docMk/>
            <pc:sldMk cId="345002468" sldId="424"/>
            <ac:graphicFrameMk id="3" creationId="{00E004AA-A2ED-FBAB-D075-F9D5FD067AB3}"/>
          </ac:graphicFrameMkLst>
        </pc:graphicFrameChg>
      </pc:sldChg>
      <pc:sldChg chg="addSp delSp modSp mod ord">
        <pc:chgData name="Paul Welchans" userId="6096ce110c9c00dc" providerId="LiveId" clId="{E4F04039-4EE8-433B-BA48-74DFA859C924}" dt="2025-09-17T18:47:22.685" v="1802"/>
        <pc:sldMkLst>
          <pc:docMk/>
          <pc:sldMk cId="76832320" sldId="426"/>
        </pc:sldMkLst>
        <pc:spChg chg="mod">
          <ac:chgData name="Paul Welchans" userId="6096ce110c9c00dc" providerId="LiveId" clId="{E4F04039-4EE8-433B-BA48-74DFA859C924}" dt="2025-09-17T17:22:11.330" v="1725" actId="26606"/>
          <ac:spMkLst>
            <pc:docMk/>
            <pc:sldMk cId="76832320" sldId="426"/>
            <ac:spMk id="2" creationId="{00000000-0000-0000-0000-000000000000}"/>
          </ac:spMkLst>
        </pc:spChg>
        <pc:spChg chg="add">
          <ac:chgData name="Paul Welchans" userId="6096ce110c9c00dc" providerId="LiveId" clId="{E4F04039-4EE8-433B-BA48-74DFA859C924}" dt="2025-09-17T17:22:11.330" v="1725" actId="26606"/>
          <ac:spMkLst>
            <pc:docMk/>
            <pc:sldMk cId="76832320" sldId="426"/>
            <ac:spMk id="31" creationId="{D12DDE76-C203-4047-9998-63900085B5E8}"/>
          </ac:spMkLst>
        </pc:spChg>
        <pc:graphicFrameChg chg="add mod modGraphic">
          <ac:chgData name="Paul Welchans" userId="6096ce110c9c00dc" providerId="LiveId" clId="{E4F04039-4EE8-433B-BA48-74DFA859C924}" dt="2025-09-17T17:23:36.932" v="1732" actId="255"/>
          <ac:graphicFrameMkLst>
            <pc:docMk/>
            <pc:sldMk cId="76832320" sldId="426"/>
            <ac:graphicFrameMk id="6" creationId="{D384B78D-4039-76CB-F4D3-1F5441DC0A18}"/>
          </ac:graphicFrameMkLst>
        </pc:graphicFrameChg>
      </pc:sldChg>
      <pc:sldChg chg="addSp delSp modSp mod">
        <pc:chgData name="Paul Welchans" userId="6096ce110c9c00dc" providerId="LiveId" clId="{E4F04039-4EE8-433B-BA48-74DFA859C924}" dt="2025-09-16T19:45:26.295" v="920" actId="122"/>
        <pc:sldMkLst>
          <pc:docMk/>
          <pc:sldMk cId="728320053" sldId="452"/>
        </pc:sldMkLst>
        <pc:spChg chg="mod">
          <ac:chgData name="Paul Welchans" userId="6096ce110c9c00dc" providerId="LiveId" clId="{E4F04039-4EE8-433B-BA48-74DFA859C924}" dt="2025-09-16T19:45:26.295" v="920" actId="122"/>
          <ac:spMkLst>
            <pc:docMk/>
            <pc:sldMk cId="728320053" sldId="452"/>
            <ac:spMk id="2" creationId="{00000000-0000-0000-0000-000000000000}"/>
          </ac:spMkLst>
        </pc:spChg>
        <pc:graphicFrameChg chg="add mod modGraphic">
          <ac:chgData name="Paul Welchans" userId="6096ce110c9c00dc" providerId="LiveId" clId="{E4F04039-4EE8-433B-BA48-74DFA859C924}" dt="2025-09-16T19:43:01.089" v="911" actId="1076"/>
          <ac:graphicFrameMkLst>
            <pc:docMk/>
            <pc:sldMk cId="728320053" sldId="452"/>
            <ac:graphicFrameMk id="3" creationId="{3C8F70B2-5FFB-0B19-83BB-597CD05A07EB}"/>
          </ac:graphicFrameMkLst>
        </pc:graphicFrameChg>
      </pc:sldChg>
      <pc:sldChg chg="addSp delSp modSp mod">
        <pc:chgData name="Paul Welchans" userId="6096ce110c9c00dc" providerId="LiveId" clId="{E4F04039-4EE8-433B-BA48-74DFA859C924}" dt="2025-09-16T20:02:11.680" v="948" actId="20577"/>
        <pc:sldMkLst>
          <pc:docMk/>
          <pc:sldMk cId="1546787403" sldId="453"/>
        </pc:sldMkLst>
        <pc:spChg chg="mod">
          <ac:chgData name="Paul Welchans" userId="6096ce110c9c00dc" providerId="LiveId" clId="{E4F04039-4EE8-433B-BA48-74DFA859C924}" dt="2025-09-16T20:02:11.680" v="948" actId="20577"/>
          <ac:spMkLst>
            <pc:docMk/>
            <pc:sldMk cId="1546787403" sldId="453"/>
            <ac:spMk id="2" creationId="{00000000-0000-0000-0000-000000000000}"/>
          </ac:spMkLst>
        </pc:spChg>
        <pc:graphicFrameChg chg="add mod modGraphic">
          <ac:chgData name="Paul Welchans" userId="6096ce110c9c00dc" providerId="LiveId" clId="{E4F04039-4EE8-433B-BA48-74DFA859C924}" dt="2025-09-16T20:01:12.615" v="940" actId="1076"/>
          <ac:graphicFrameMkLst>
            <pc:docMk/>
            <pc:sldMk cId="1546787403" sldId="453"/>
            <ac:graphicFrameMk id="3" creationId="{3B57570C-5429-C1C2-00FD-EF2121442972}"/>
          </ac:graphicFrameMkLst>
        </pc:graphicFrameChg>
      </pc:sldChg>
      <pc:sldChg chg="addSp delSp modSp mod">
        <pc:chgData name="Paul Welchans" userId="6096ce110c9c00dc" providerId="LiveId" clId="{E4F04039-4EE8-433B-BA48-74DFA859C924}" dt="2025-09-15T15:58:30.117" v="395" actId="14100"/>
        <pc:sldMkLst>
          <pc:docMk/>
          <pc:sldMk cId="2197242177" sldId="644"/>
        </pc:sldMkLst>
        <pc:graphicFrameChg chg="add mod modGraphic">
          <ac:chgData name="Paul Welchans" userId="6096ce110c9c00dc" providerId="LiveId" clId="{E4F04039-4EE8-433B-BA48-74DFA859C924}" dt="2025-09-15T15:58:30.117" v="395" actId="14100"/>
          <ac:graphicFrameMkLst>
            <pc:docMk/>
            <pc:sldMk cId="2197242177" sldId="644"/>
            <ac:graphicFrameMk id="3" creationId="{959E5E08-BE0D-AD04-E79E-B2D7916B94A0}"/>
          </ac:graphicFrameMkLst>
        </pc:graphicFrameChg>
      </pc:sldChg>
      <pc:sldChg chg="del">
        <pc:chgData name="Paul Welchans" userId="6096ce110c9c00dc" providerId="LiveId" clId="{E4F04039-4EE8-433B-BA48-74DFA859C924}" dt="2025-09-17T18:45:53.146" v="1799" actId="47"/>
        <pc:sldMkLst>
          <pc:docMk/>
          <pc:sldMk cId="3278789492" sldId="2049"/>
        </pc:sldMkLst>
      </pc:sldChg>
      <pc:sldChg chg="del">
        <pc:chgData name="Paul Welchans" userId="6096ce110c9c00dc" providerId="LiveId" clId="{E4F04039-4EE8-433B-BA48-74DFA859C924}" dt="2025-09-17T18:45:55.651" v="1800" actId="47"/>
        <pc:sldMkLst>
          <pc:docMk/>
          <pc:sldMk cId="1475326169" sldId="2050"/>
        </pc:sldMkLst>
      </pc:sldChg>
      <pc:sldChg chg="addSp delSp modSp add mod modClrScheme chgLayout">
        <pc:chgData name="Paul Welchans" userId="6096ce110c9c00dc" providerId="LiveId" clId="{E4F04039-4EE8-433B-BA48-74DFA859C924}" dt="2025-10-08T17:56:35.285" v="2212" actId="478"/>
        <pc:sldMkLst>
          <pc:docMk/>
          <pc:sldMk cId="1598630483" sldId="2145706656"/>
        </pc:sldMkLst>
        <pc:spChg chg="mod">
          <ac:chgData name="Paul Welchans" userId="6096ce110c9c00dc" providerId="LiveId" clId="{E4F04039-4EE8-433B-BA48-74DFA859C924}" dt="2025-10-08T17:56:30.585" v="2211" actId="26606"/>
          <ac:spMkLst>
            <pc:docMk/>
            <pc:sldMk cId="1598630483" sldId="2145706656"/>
            <ac:spMk id="2" creationId="{3DDD19F4-9903-3B69-405F-7DB9688AA64D}"/>
          </ac:spMkLst>
        </pc:spChg>
        <pc:spChg chg="add del mod">
          <ac:chgData name="Paul Welchans" userId="6096ce110c9c00dc" providerId="LiveId" clId="{E4F04039-4EE8-433B-BA48-74DFA859C924}" dt="2025-10-08T17:56:35.285" v="2212" actId="478"/>
          <ac:spMkLst>
            <pc:docMk/>
            <pc:sldMk cId="1598630483" sldId="2145706656"/>
            <ac:spMk id="11" creationId="{ABABAFC9-3217-5A18-DB8C-553480B71B6E}"/>
          </ac:spMkLst>
        </pc:spChg>
        <pc:picChg chg="mod">
          <ac:chgData name="Paul Welchans" userId="6096ce110c9c00dc" providerId="LiveId" clId="{E4F04039-4EE8-433B-BA48-74DFA859C924}" dt="2025-10-08T17:56:30.585" v="2211" actId="26606"/>
          <ac:picMkLst>
            <pc:docMk/>
            <pc:sldMk cId="1598630483" sldId="2145706656"/>
            <ac:picMk id="6" creationId="{E6ACFC3A-7525-B2F0-F8E4-6C5B636FA654}"/>
          </ac:picMkLst>
        </pc:picChg>
      </pc:sldChg>
      <pc:sldChg chg="addSp delSp modSp mod">
        <pc:chgData name="Paul Welchans" userId="6096ce110c9c00dc" providerId="LiveId" clId="{E4F04039-4EE8-433B-BA48-74DFA859C924}" dt="2025-09-15T17:11:25.934" v="559" actId="6549"/>
        <pc:sldMkLst>
          <pc:docMk/>
          <pc:sldMk cId="2385745005" sldId="2145706674"/>
        </pc:sldMkLst>
        <pc:spChg chg="mod">
          <ac:chgData name="Paul Welchans" userId="6096ce110c9c00dc" providerId="LiveId" clId="{E4F04039-4EE8-433B-BA48-74DFA859C924}" dt="2025-09-15T17:11:25.934" v="559" actId="6549"/>
          <ac:spMkLst>
            <pc:docMk/>
            <pc:sldMk cId="2385745005" sldId="2145706674"/>
            <ac:spMk id="2" creationId="{5FB84B73-6E03-3FE0-2340-8F92A837822D}"/>
          </ac:spMkLst>
        </pc:spChg>
        <pc:graphicFrameChg chg="add mod modGraphic">
          <ac:chgData name="Paul Welchans" userId="6096ce110c9c00dc" providerId="LiveId" clId="{E4F04039-4EE8-433B-BA48-74DFA859C924}" dt="2025-09-15T17:09:45.834" v="558" actId="14100"/>
          <ac:graphicFrameMkLst>
            <pc:docMk/>
            <pc:sldMk cId="2385745005" sldId="2145706674"/>
            <ac:graphicFrameMk id="5" creationId="{451DFF74-6D9E-9EA2-A6F0-4D8A4FE04F80}"/>
          </ac:graphicFrameMkLst>
        </pc:graphicFrameChg>
      </pc:sldChg>
      <pc:sldChg chg="addSp delSp modSp mod">
        <pc:chgData name="Paul Welchans" userId="6096ce110c9c00dc" providerId="LiveId" clId="{E4F04039-4EE8-433B-BA48-74DFA859C924}" dt="2025-09-15T17:04:14.888" v="551" actId="20577"/>
        <pc:sldMkLst>
          <pc:docMk/>
          <pc:sldMk cId="1654743373" sldId="2145706675"/>
        </pc:sldMkLst>
        <pc:spChg chg="mod">
          <ac:chgData name="Paul Welchans" userId="6096ce110c9c00dc" providerId="LiveId" clId="{E4F04039-4EE8-433B-BA48-74DFA859C924}" dt="2025-09-15T17:04:14.888" v="551" actId="20577"/>
          <ac:spMkLst>
            <pc:docMk/>
            <pc:sldMk cId="1654743373" sldId="2145706675"/>
            <ac:spMk id="2" creationId="{5FB84B73-6E03-3FE0-2340-8F92A837822D}"/>
          </ac:spMkLst>
        </pc:spChg>
        <pc:graphicFrameChg chg="add mod modGraphic">
          <ac:chgData name="Paul Welchans" userId="6096ce110c9c00dc" providerId="LiveId" clId="{E4F04039-4EE8-433B-BA48-74DFA859C924}" dt="2025-09-15T16:43:32.305" v="461" actId="20577"/>
          <ac:graphicFrameMkLst>
            <pc:docMk/>
            <pc:sldMk cId="1654743373" sldId="2145706675"/>
            <ac:graphicFrameMk id="6" creationId="{CA4A17D4-DFEA-0A23-3672-22639178F31D}"/>
          </ac:graphicFrameMkLst>
        </pc:graphicFrameChg>
      </pc:sldChg>
      <pc:sldChg chg="del">
        <pc:chgData name="Paul Welchans" userId="6096ce110c9c00dc" providerId="LiveId" clId="{E4F04039-4EE8-433B-BA48-74DFA859C924}" dt="2025-09-16T20:26:43.779" v="989" actId="47"/>
        <pc:sldMkLst>
          <pc:docMk/>
          <pc:sldMk cId="1617148287" sldId="2145706676"/>
        </pc:sldMkLst>
      </pc:sldChg>
      <pc:sldChg chg="addSp delSp modSp mod">
        <pc:chgData name="Paul Welchans" userId="6096ce110c9c00dc" providerId="LiveId" clId="{E4F04039-4EE8-433B-BA48-74DFA859C924}" dt="2025-09-16T20:53:50.056" v="1089" actId="20577"/>
        <pc:sldMkLst>
          <pc:docMk/>
          <pc:sldMk cId="638869639" sldId="2145706677"/>
        </pc:sldMkLst>
        <pc:spChg chg="mod">
          <ac:chgData name="Paul Welchans" userId="6096ce110c9c00dc" providerId="LiveId" clId="{E4F04039-4EE8-433B-BA48-74DFA859C924}" dt="2025-09-16T20:53:50.056" v="1089" actId="20577"/>
          <ac:spMkLst>
            <pc:docMk/>
            <pc:sldMk cId="638869639" sldId="2145706677"/>
            <ac:spMk id="2" creationId="{00000000-0000-0000-0000-000000000000}"/>
          </ac:spMkLst>
        </pc:spChg>
        <pc:graphicFrameChg chg="add mod modGraphic">
          <ac:chgData name="Paul Welchans" userId="6096ce110c9c00dc" providerId="LiveId" clId="{E4F04039-4EE8-433B-BA48-74DFA859C924}" dt="2025-09-16T20:25:26.381" v="988" actId="12385"/>
          <ac:graphicFrameMkLst>
            <pc:docMk/>
            <pc:sldMk cId="638869639" sldId="2145706677"/>
            <ac:graphicFrameMk id="3" creationId="{604276EB-F0AB-0029-4204-ABEF2F3283FA}"/>
          </ac:graphicFrameMkLst>
        </pc:graphicFrameChg>
      </pc:sldChg>
      <pc:sldChg chg="del">
        <pc:chgData name="Paul Welchans" userId="6096ce110c9c00dc" providerId="LiveId" clId="{E4F04039-4EE8-433B-BA48-74DFA859C924}" dt="2025-09-16T20:27:56.351" v="992" actId="47"/>
        <pc:sldMkLst>
          <pc:docMk/>
          <pc:sldMk cId="835110333" sldId="2145706678"/>
        </pc:sldMkLst>
      </pc:sldChg>
      <pc:sldChg chg="addSp delSp modSp mod">
        <pc:chgData name="Paul Welchans" userId="6096ce110c9c00dc" providerId="LiveId" clId="{E4F04039-4EE8-433B-BA48-74DFA859C924}" dt="2025-09-17T17:59:17.365" v="1795" actId="207"/>
        <pc:sldMkLst>
          <pc:docMk/>
          <pc:sldMk cId="527327144" sldId="2145706679"/>
        </pc:sldMkLst>
        <pc:spChg chg="mod">
          <ac:chgData name="Paul Welchans" userId="6096ce110c9c00dc" providerId="LiveId" clId="{E4F04039-4EE8-433B-BA48-74DFA859C924}" dt="2025-09-17T17:58:39.959" v="1790" actId="26606"/>
          <ac:spMkLst>
            <pc:docMk/>
            <pc:sldMk cId="527327144" sldId="2145706679"/>
            <ac:spMk id="2" creationId="{00000000-0000-0000-0000-000000000000}"/>
          </ac:spMkLst>
        </pc:spChg>
        <pc:spChg chg="add">
          <ac:chgData name="Paul Welchans" userId="6096ce110c9c00dc" providerId="LiveId" clId="{E4F04039-4EE8-433B-BA48-74DFA859C924}" dt="2025-09-17T17:58:39.959" v="1790" actId="26606"/>
          <ac:spMkLst>
            <pc:docMk/>
            <pc:sldMk cId="527327144" sldId="2145706679"/>
            <ac:spMk id="25" creationId="{D12DDE76-C203-4047-9998-63900085B5E8}"/>
          </ac:spMkLst>
        </pc:spChg>
        <pc:graphicFrameChg chg="add mod modGraphic">
          <ac:chgData name="Paul Welchans" userId="6096ce110c9c00dc" providerId="LiveId" clId="{E4F04039-4EE8-433B-BA48-74DFA859C924}" dt="2025-09-17T17:59:17.365" v="1795" actId="207"/>
          <ac:graphicFrameMkLst>
            <pc:docMk/>
            <pc:sldMk cId="527327144" sldId="2145706679"/>
            <ac:graphicFrameMk id="4" creationId="{354E42C8-994F-FED8-A890-6AD04CD960E8}"/>
          </ac:graphicFrameMkLst>
        </pc:graphicFrameChg>
      </pc:sldChg>
      <pc:sldChg chg="modSp mod">
        <pc:chgData name="Paul Welchans" userId="6096ce110c9c00dc" providerId="LiveId" clId="{E4F04039-4EE8-433B-BA48-74DFA859C924}" dt="2025-09-15T15:49:35.331" v="246" actId="20577"/>
        <pc:sldMkLst>
          <pc:docMk/>
          <pc:sldMk cId="443094191" sldId="2145706680"/>
        </pc:sldMkLst>
        <pc:spChg chg="mod">
          <ac:chgData name="Paul Welchans" userId="6096ce110c9c00dc" providerId="LiveId" clId="{E4F04039-4EE8-433B-BA48-74DFA859C924}" dt="2025-09-15T15:41:11.189" v="166" actId="20577"/>
          <ac:spMkLst>
            <pc:docMk/>
            <pc:sldMk cId="443094191" sldId="2145706680"/>
            <ac:spMk id="3" creationId="{40183DAD-AD54-0F6A-61FD-D43C89607F2F}"/>
          </ac:spMkLst>
        </pc:spChg>
        <pc:graphicFrameChg chg="modGraphic">
          <ac:chgData name="Paul Welchans" userId="6096ce110c9c00dc" providerId="LiveId" clId="{E4F04039-4EE8-433B-BA48-74DFA859C924}" dt="2025-09-15T15:49:35.331" v="246" actId="20577"/>
          <ac:graphicFrameMkLst>
            <pc:docMk/>
            <pc:sldMk cId="443094191" sldId="2145706680"/>
            <ac:graphicFrameMk id="8" creationId="{EFFDF089-AEAE-0FF3-D856-1331BB03420A}"/>
          </ac:graphicFrameMkLst>
        </pc:graphicFrameChg>
        <pc:graphicFrameChg chg="modGraphic">
          <ac:chgData name="Paul Welchans" userId="6096ce110c9c00dc" providerId="LiveId" clId="{E4F04039-4EE8-433B-BA48-74DFA859C924}" dt="2025-09-15T15:43:59.275" v="209" actId="20577"/>
          <ac:graphicFrameMkLst>
            <pc:docMk/>
            <pc:sldMk cId="443094191" sldId="2145706680"/>
            <ac:graphicFrameMk id="9" creationId="{4FC6722E-305F-1237-EFCA-ACB9B3703AB9}"/>
          </ac:graphicFrameMkLst>
        </pc:graphicFrameChg>
      </pc:sldChg>
      <pc:sldChg chg="modSp mod">
        <pc:chgData name="Paul Welchans" userId="6096ce110c9c00dc" providerId="LiveId" clId="{E4F04039-4EE8-433B-BA48-74DFA859C924}" dt="2025-09-15T16:52:41.853" v="535" actId="14100"/>
        <pc:sldMkLst>
          <pc:docMk/>
          <pc:sldMk cId="4172899055" sldId="2145706682"/>
        </pc:sldMkLst>
        <pc:graphicFrameChg chg="mod modGraphic">
          <ac:chgData name="Paul Welchans" userId="6096ce110c9c00dc" providerId="LiveId" clId="{E4F04039-4EE8-433B-BA48-74DFA859C924}" dt="2025-09-15T16:52:41.853" v="535" actId="14100"/>
          <ac:graphicFrameMkLst>
            <pc:docMk/>
            <pc:sldMk cId="4172899055" sldId="2145706682"/>
            <ac:graphicFrameMk id="5" creationId="{62660E7E-C5AE-DCCD-ABB6-6A3D603A5C62}"/>
          </ac:graphicFrameMkLst>
        </pc:graphicFrameChg>
      </pc:sldChg>
      <pc:sldChg chg="addSp delSp modSp mod">
        <pc:chgData name="Paul Welchans" userId="6096ce110c9c00dc" providerId="LiveId" clId="{E4F04039-4EE8-433B-BA48-74DFA859C924}" dt="2025-09-16T20:06:36.154" v="964" actId="20577"/>
        <pc:sldMkLst>
          <pc:docMk/>
          <pc:sldMk cId="1342004368" sldId="2145706685"/>
        </pc:sldMkLst>
        <pc:spChg chg="mod">
          <ac:chgData name="Paul Welchans" userId="6096ce110c9c00dc" providerId="LiveId" clId="{E4F04039-4EE8-433B-BA48-74DFA859C924}" dt="2025-09-16T20:06:36.154" v="964" actId="20577"/>
          <ac:spMkLst>
            <pc:docMk/>
            <pc:sldMk cId="1342004368" sldId="2145706685"/>
            <ac:spMk id="2" creationId="{31445460-CE5B-746A-4EED-2AFB219A6B9C}"/>
          </ac:spMkLst>
        </pc:spChg>
        <pc:graphicFrameChg chg="add mod modGraphic">
          <ac:chgData name="Paul Welchans" userId="6096ce110c9c00dc" providerId="LiveId" clId="{E4F04039-4EE8-433B-BA48-74DFA859C924}" dt="2025-09-16T20:06:24.125" v="955" actId="255"/>
          <ac:graphicFrameMkLst>
            <pc:docMk/>
            <pc:sldMk cId="1342004368" sldId="2145706685"/>
            <ac:graphicFrameMk id="4" creationId="{C901C9D0-E5D5-F5A2-FAEB-DE9A5CC46A46}"/>
          </ac:graphicFrameMkLst>
        </pc:graphicFrameChg>
      </pc:sldChg>
      <pc:sldChg chg="del">
        <pc:chgData name="Paul Welchans" userId="6096ce110c9c00dc" providerId="LiveId" clId="{E4F04039-4EE8-433B-BA48-74DFA859C924}" dt="2025-09-15T15:40:27.884" v="154" actId="47"/>
        <pc:sldMkLst>
          <pc:docMk/>
          <pc:sldMk cId="2648820501" sldId="2145706686"/>
        </pc:sldMkLst>
      </pc:sldChg>
      <pc:sldChg chg="addSp delSp modSp mod ord">
        <pc:chgData name="Paul Welchans" userId="6096ce110c9c00dc" providerId="LiveId" clId="{E4F04039-4EE8-433B-BA48-74DFA859C924}" dt="2025-09-17T18:56:42.882" v="2118" actId="14100"/>
        <pc:sldMkLst>
          <pc:docMk/>
          <pc:sldMk cId="1210938496" sldId="2145706687"/>
        </pc:sldMkLst>
        <pc:spChg chg="mod">
          <ac:chgData name="Paul Welchans" userId="6096ce110c9c00dc" providerId="LiveId" clId="{E4F04039-4EE8-433B-BA48-74DFA859C924}" dt="2025-09-17T17:54:00.041" v="1785" actId="122"/>
          <ac:spMkLst>
            <pc:docMk/>
            <pc:sldMk cId="1210938496" sldId="2145706687"/>
            <ac:spMk id="2" creationId="{00037321-9488-53D8-A272-AC334DE7E8C5}"/>
          </ac:spMkLst>
        </pc:spChg>
        <pc:graphicFrameChg chg="add mod modGraphic">
          <ac:chgData name="Paul Welchans" userId="6096ce110c9c00dc" providerId="LiveId" clId="{E4F04039-4EE8-433B-BA48-74DFA859C924}" dt="2025-09-17T18:56:42.882" v="2118" actId="14100"/>
          <ac:graphicFrameMkLst>
            <pc:docMk/>
            <pc:sldMk cId="1210938496" sldId="2145706687"/>
            <ac:graphicFrameMk id="3" creationId="{FDD1C635-6591-556F-93FB-5BA39ADEC39C}"/>
          </ac:graphicFrameMkLst>
        </pc:graphicFrameChg>
      </pc:sldChg>
      <pc:sldChg chg="addSp delSp modSp mod">
        <pc:chgData name="Paul Welchans" userId="6096ce110c9c00dc" providerId="LiveId" clId="{E4F04039-4EE8-433B-BA48-74DFA859C924}" dt="2025-09-17T17:40:06.825" v="1763" actId="26606"/>
        <pc:sldMkLst>
          <pc:docMk/>
          <pc:sldMk cId="4101609967" sldId="2145706688"/>
        </pc:sldMkLst>
        <pc:spChg chg="mod">
          <ac:chgData name="Paul Welchans" userId="6096ce110c9c00dc" providerId="LiveId" clId="{E4F04039-4EE8-433B-BA48-74DFA859C924}" dt="2025-09-17T17:40:06.825" v="1763" actId="26606"/>
          <ac:spMkLst>
            <pc:docMk/>
            <pc:sldMk cId="4101609967" sldId="2145706688"/>
            <ac:spMk id="2" creationId="{344C89B8-50F1-8E9C-ADA9-90DC918D144B}"/>
          </ac:spMkLst>
        </pc:spChg>
        <pc:spChg chg="add">
          <ac:chgData name="Paul Welchans" userId="6096ce110c9c00dc" providerId="LiveId" clId="{E4F04039-4EE8-433B-BA48-74DFA859C924}" dt="2025-09-17T17:40:06.825" v="1763" actId="26606"/>
          <ac:spMkLst>
            <pc:docMk/>
            <pc:sldMk cId="4101609967" sldId="2145706688"/>
            <ac:spMk id="34" creationId="{D12DDE76-C203-4047-9998-63900085B5E8}"/>
          </ac:spMkLst>
        </pc:spChg>
        <pc:graphicFrameChg chg="add mod modGraphic">
          <ac:chgData name="Paul Welchans" userId="6096ce110c9c00dc" providerId="LiveId" clId="{E4F04039-4EE8-433B-BA48-74DFA859C924}" dt="2025-09-17T17:40:06.825" v="1763" actId="26606"/>
          <ac:graphicFrameMkLst>
            <pc:docMk/>
            <pc:sldMk cId="4101609967" sldId="2145706688"/>
            <ac:graphicFrameMk id="3" creationId="{7CD23E33-82BD-818B-D53A-0D5B87277966}"/>
          </ac:graphicFrameMkLst>
        </pc:graphicFrameChg>
      </pc:sldChg>
      <pc:sldChg chg="addSp delSp modSp add mod ord">
        <pc:chgData name="Paul Welchans" userId="6096ce110c9c00dc" providerId="LiveId" clId="{E4F04039-4EE8-433B-BA48-74DFA859C924}" dt="2025-09-15T17:01:59.159" v="547" actId="255"/>
        <pc:sldMkLst>
          <pc:docMk/>
          <pc:sldMk cId="194323967" sldId="2145706689"/>
        </pc:sldMkLst>
        <pc:spChg chg="mod">
          <ac:chgData name="Paul Welchans" userId="6096ce110c9c00dc" providerId="LiveId" clId="{E4F04039-4EE8-433B-BA48-74DFA859C924}" dt="2025-09-15T16:54:49.096" v="540" actId="20577"/>
          <ac:spMkLst>
            <pc:docMk/>
            <pc:sldMk cId="194323967" sldId="2145706689"/>
            <ac:spMk id="2" creationId="{FE7F7A92-38DD-FD84-27B9-62F6A5676F80}"/>
          </ac:spMkLst>
        </pc:spChg>
        <pc:graphicFrameChg chg="add mod modGraphic">
          <ac:chgData name="Paul Welchans" userId="6096ce110c9c00dc" providerId="LiveId" clId="{E4F04039-4EE8-433B-BA48-74DFA859C924}" dt="2025-09-15T17:01:59.159" v="547" actId="255"/>
          <ac:graphicFrameMkLst>
            <pc:docMk/>
            <pc:sldMk cId="194323967" sldId="2145706689"/>
            <ac:graphicFrameMk id="6" creationId="{AB1E8DD1-0E73-AA75-B1B1-7C50B340DE74}"/>
          </ac:graphicFrameMkLst>
        </pc:graphicFrameChg>
      </pc:sldChg>
      <pc:sldChg chg="new del ord">
        <pc:chgData name="Paul Welchans" userId="6096ce110c9c00dc" providerId="LiveId" clId="{E4F04039-4EE8-433B-BA48-74DFA859C924}" dt="2025-09-17T18:58:52.698" v="2119" actId="47"/>
        <pc:sldMkLst>
          <pc:docMk/>
          <pc:sldMk cId="4282613194" sldId="2145706690"/>
        </pc:sldMkLst>
      </pc:sldChg>
      <pc:sldChg chg="addSp delSp modSp add mod">
        <pc:chgData name="Paul Welchans" userId="6096ce110c9c00dc" providerId="LiveId" clId="{E4F04039-4EE8-433B-BA48-74DFA859C924}" dt="2025-09-16T20:53:01.775" v="1086" actId="1076"/>
        <pc:sldMkLst>
          <pc:docMk/>
          <pc:sldMk cId="3132246431" sldId="2145706691"/>
        </pc:sldMkLst>
        <pc:spChg chg="mod">
          <ac:chgData name="Paul Welchans" userId="6096ce110c9c00dc" providerId="LiveId" clId="{E4F04039-4EE8-433B-BA48-74DFA859C924}" dt="2025-09-16T20:46:21.790" v="1074" actId="20577"/>
          <ac:spMkLst>
            <pc:docMk/>
            <pc:sldMk cId="3132246431" sldId="2145706691"/>
            <ac:spMk id="2" creationId="{20F9EDA8-9ED4-E024-1EED-38A19C161A86}"/>
          </ac:spMkLst>
        </pc:spChg>
        <pc:spChg chg="mod">
          <ac:chgData name="Paul Welchans" userId="6096ce110c9c00dc" providerId="LiveId" clId="{E4F04039-4EE8-433B-BA48-74DFA859C924}" dt="2025-09-16T20:52:44.424" v="1083" actId="20577"/>
          <ac:spMkLst>
            <pc:docMk/>
            <pc:sldMk cId="3132246431" sldId="2145706691"/>
            <ac:spMk id="6" creationId="{6A41CD46-C717-07AA-CDE3-C517FD78C820}"/>
          </ac:spMkLst>
        </pc:spChg>
        <pc:graphicFrameChg chg="add mod modGraphic">
          <ac:chgData name="Paul Welchans" userId="6096ce110c9c00dc" providerId="LiveId" clId="{E4F04039-4EE8-433B-BA48-74DFA859C924}" dt="2025-09-16T20:53:01.775" v="1086" actId="1076"/>
          <ac:graphicFrameMkLst>
            <pc:docMk/>
            <pc:sldMk cId="3132246431" sldId="2145706691"/>
            <ac:graphicFrameMk id="3" creationId="{E1B8666C-60F5-01E3-C8F1-7EFE56130703}"/>
          </ac:graphicFrameMkLst>
        </pc:graphicFrameChg>
      </pc:sldChg>
      <pc:sldChg chg="addSp delSp modSp new mod setBg modClrScheme addAnim setClrOvrMap chgLayout">
        <pc:chgData name="Paul Welchans" userId="6096ce110c9c00dc" providerId="LiveId" clId="{E4F04039-4EE8-433B-BA48-74DFA859C924}" dt="2025-10-08T17:55:29.117" v="2202"/>
        <pc:sldMkLst>
          <pc:docMk/>
          <pc:sldMk cId="4191104937" sldId="2145706692"/>
        </pc:sldMkLst>
        <pc:spChg chg="del mod ord">
          <ac:chgData name="Paul Welchans" userId="6096ce110c9c00dc" providerId="LiveId" clId="{E4F04039-4EE8-433B-BA48-74DFA859C924}" dt="2025-10-08T17:55:14.054" v="2187" actId="700"/>
          <ac:spMkLst>
            <pc:docMk/>
            <pc:sldMk cId="4191104937" sldId="2145706692"/>
            <ac:spMk id="2" creationId="{4C656AA3-6BFE-B7D0-E072-885A36DC6812}"/>
          </ac:spMkLst>
        </pc:spChg>
        <pc:spChg chg="del mod ord">
          <ac:chgData name="Paul Welchans" userId="6096ce110c9c00dc" providerId="LiveId" clId="{E4F04039-4EE8-433B-BA48-74DFA859C924}" dt="2025-10-08T17:55:14.054" v="2187" actId="700"/>
          <ac:spMkLst>
            <pc:docMk/>
            <pc:sldMk cId="4191104937" sldId="2145706692"/>
            <ac:spMk id="3" creationId="{CB28E9D8-D4D9-11C2-D7D4-6B893FAF87E9}"/>
          </ac:spMkLst>
        </pc:spChg>
        <pc:spChg chg="add mod ord">
          <ac:chgData name="Paul Welchans" userId="6096ce110c9c00dc" providerId="LiveId" clId="{E4F04039-4EE8-433B-BA48-74DFA859C924}" dt="2025-10-08T17:55:29.109" v="2201" actId="26606"/>
          <ac:spMkLst>
            <pc:docMk/>
            <pc:sldMk cId="4191104937" sldId="2145706692"/>
            <ac:spMk id="4" creationId="{4873E64C-30B4-FFB2-2A90-9FEA51A5034A}"/>
          </ac:spMkLst>
        </pc:spChg>
        <pc:spChg chg="add del mod ord">
          <ac:chgData name="Paul Welchans" userId="6096ce110c9c00dc" providerId="LiveId" clId="{E4F04039-4EE8-433B-BA48-74DFA859C924}" dt="2025-10-08T17:55:26.567" v="2200" actId="478"/>
          <ac:spMkLst>
            <pc:docMk/>
            <pc:sldMk cId="4191104937" sldId="2145706692"/>
            <ac:spMk id="5" creationId="{C424CA82-0D2D-E230-79A2-8EAAE9FD6342}"/>
          </ac:spMkLst>
        </pc:spChg>
        <pc:spChg chg="add">
          <ac:chgData name="Paul Welchans" userId="6096ce110c9c00dc" providerId="LiveId" clId="{E4F04039-4EE8-433B-BA48-74DFA859C924}" dt="2025-10-08T17:55:29.109" v="2201" actId="26606"/>
          <ac:spMkLst>
            <pc:docMk/>
            <pc:sldMk cId="4191104937" sldId="2145706692"/>
            <ac:spMk id="9" creationId="{66B332A4-D438-4773-A77F-5ED49A448D9D}"/>
          </ac:spMkLst>
        </pc:spChg>
        <pc:spChg chg="add">
          <ac:chgData name="Paul Welchans" userId="6096ce110c9c00dc" providerId="LiveId" clId="{E4F04039-4EE8-433B-BA48-74DFA859C924}" dt="2025-10-08T17:55:29.109" v="2201" actId="26606"/>
          <ac:spMkLst>
            <pc:docMk/>
            <pc:sldMk cId="4191104937" sldId="2145706692"/>
            <ac:spMk id="11" creationId="{DF9AD32D-FF05-44F4-BD4D-9CEE89B71EB9}"/>
          </ac:spMkLst>
        </pc:spChg>
      </pc:sldChg>
      <pc:sldChg chg="addSp modSp add mod modMedia modClrScheme chgLayout">
        <pc:chgData name="Paul Welchans" userId="6096ce110c9c00dc" providerId="LiveId" clId="{E4F04039-4EE8-433B-BA48-74DFA859C924}" dt="2025-10-08T17:56:03.255" v="2210"/>
        <pc:sldMkLst>
          <pc:docMk/>
          <pc:sldMk cId="3568631120" sldId="2145706741"/>
        </pc:sldMkLst>
        <pc:spChg chg="mod ord">
          <ac:chgData name="Paul Welchans" userId="6096ce110c9c00dc" providerId="LiveId" clId="{E4F04039-4EE8-433B-BA48-74DFA859C924}" dt="2025-10-08T17:56:02.215" v="2208" actId="26606"/>
          <ac:spMkLst>
            <pc:docMk/>
            <pc:sldMk cId="3568631120" sldId="2145706741"/>
            <ac:spMk id="2" creationId="{F65341C5-5AA5-A9B4-EF17-E3924327A43B}"/>
          </ac:spMkLst>
        </pc:spChg>
        <pc:spChg chg="mod">
          <ac:chgData name="Paul Welchans" userId="6096ce110c9c00dc" providerId="LiveId" clId="{E4F04039-4EE8-433B-BA48-74DFA859C924}" dt="2025-10-08T17:56:02.215" v="2208" actId="26606"/>
          <ac:spMkLst>
            <pc:docMk/>
            <pc:sldMk cId="3568631120" sldId="2145706741"/>
            <ac:spMk id="3" creationId="{1385A44E-220B-4ACD-7BA1-9EA4E8A9FD95}"/>
          </ac:spMkLst>
        </pc:spChg>
        <pc:picChg chg="add mod">
          <ac:chgData name="Paul Welchans" userId="6096ce110c9c00dc" providerId="LiveId" clId="{E4F04039-4EE8-433B-BA48-74DFA859C924}" dt="2025-10-08T17:56:03.255" v="2210"/>
          <ac:picMkLst>
            <pc:docMk/>
            <pc:sldMk cId="3568631120" sldId="2145706741"/>
            <ac:picMk id="5" creationId="{9AAABA9C-C619-C8F6-E5A4-D73E39A97F4A}"/>
          </ac:picMkLst>
        </pc:picChg>
      </pc:sldChg>
      <pc:sldChg chg="modSp add mod modClrScheme chgLayout">
        <pc:chgData name="Paul Welchans" userId="6096ce110c9c00dc" providerId="LiveId" clId="{E4F04039-4EE8-433B-BA48-74DFA859C924}" dt="2025-10-08T17:55:40.504" v="2204" actId="26606"/>
        <pc:sldMkLst>
          <pc:docMk/>
          <pc:sldMk cId="729237692" sldId="2145706863"/>
        </pc:sldMkLst>
        <pc:spChg chg="mod">
          <ac:chgData name="Paul Welchans" userId="6096ce110c9c00dc" providerId="LiveId" clId="{E4F04039-4EE8-433B-BA48-74DFA859C924}" dt="2025-10-08T17:55:40.504" v="2204" actId="26606"/>
          <ac:spMkLst>
            <pc:docMk/>
            <pc:sldMk cId="729237692" sldId="2145706863"/>
            <ac:spMk id="2" creationId="{B9467EBC-D9A9-F194-FBB2-216183A57803}"/>
          </ac:spMkLst>
        </pc:spChg>
        <pc:spChg chg="mod">
          <ac:chgData name="Paul Welchans" userId="6096ce110c9c00dc" providerId="LiveId" clId="{E4F04039-4EE8-433B-BA48-74DFA859C924}" dt="2025-10-08T17:55:40.504" v="2204" actId="26606"/>
          <ac:spMkLst>
            <pc:docMk/>
            <pc:sldMk cId="729237692" sldId="2145706863"/>
            <ac:spMk id="3" creationId="{E576830C-8751-BDC5-74F0-91A788A3B123}"/>
          </ac:spMkLst>
        </pc:spChg>
        <pc:graphicFrameChg chg="mod modGraphic">
          <ac:chgData name="Paul Welchans" userId="6096ce110c9c00dc" providerId="LiveId" clId="{E4F04039-4EE8-433B-BA48-74DFA859C924}" dt="2025-10-08T17:55:40.504" v="2204" actId="26606"/>
          <ac:graphicFrameMkLst>
            <pc:docMk/>
            <pc:sldMk cId="729237692" sldId="2145706863"/>
            <ac:graphicFrameMk id="5" creationId="{579C2102-5583-3245-CC98-9C6C8422C480}"/>
          </ac:graphicFrameMkLst>
        </pc:graphicFrameChg>
      </pc:sldChg>
      <pc:sldChg chg="modSp add mod modClrScheme chgLayout">
        <pc:chgData name="Paul Welchans" userId="6096ce110c9c00dc" providerId="LiveId" clId="{E4F04039-4EE8-433B-BA48-74DFA859C924}" dt="2025-10-08T17:55:49.172" v="2207" actId="26606"/>
        <pc:sldMkLst>
          <pc:docMk/>
          <pc:sldMk cId="1695839796" sldId="2145706864"/>
        </pc:sldMkLst>
        <pc:spChg chg="mod">
          <ac:chgData name="Paul Welchans" userId="6096ce110c9c00dc" providerId="LiveId" clId="{E4F04039-4EE8-433B-BA48-74DFA859C924}" dt="2025-10-08T17:55:49.172" v="2207" actId="26606"/>
          <ac:spMkLst>
            <pc:docMk/>
            <pc:sldMk cId="1695839796" sldId="2145706864"/>
            <ac:spMk id="2" creationId="{CB8611A3-212A-30FC-3673-701FF67A3EF2}"/>
          </ac:spMkLst>
        </pc:spChg>
        <pc:spChg chg="mod">
          <ac:chgData name="Paul Welchans" userId="6096ce110c9c00dc" providerId="LiveId" clId="{E4F04039-4EE8-433B-BA48-74DFA859C924}" dt="2025-10-08T17:55:49.172" v="2207" actId="26606"/>
          <ac:spMkLst>
            <pc:docMk/>
            <pc:sldMk cId="1695839796" sldId="2145706864"/>
            <ac:spMk id="3" creationId="{F927C8D9-65C2-EAE3-BBD6-6DADE0EDD31D}"/>
          </ac:spMkLst>
        </pc:spChg>
        <pc:graphicFrameChg chg="add mod modGraphic">
          <ac:chgData name="Paul Welchans" userId="6096ce110c9c00dc" providerId="LiveId" clId="{E4F04039-4EE8-433B-BA48-74DFA859C924}" dt="2025-10-08T17:55:49.172" v="2207" actId="26606"/>
          <ac:graphicFrameMkLst>
            <pc:docMk/>
            <pc:sldMk cId="1695839796" sldId="2145706864"/>
            <ac:graphicFrameMk id="5" creationId="{998B5CE9-68CE-0FAF-4E5B-AABF41AED78D}"/>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dirty="0"/>
              <a:t>Payer Mix-New Jersey</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Payer Mix-New Jersey</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9719723772644352E-2"/>
          <c:y val="0.20246385178785634"/>
          <c:w val="0.79581528260072398"/>
          <c:h val="0.62729217204233578"/>
        </c:manualLayout>
      </c:layout>
      <c:pie3DChart>
        <c:varyColors val="1"/>
        <c:dLbls>
          <c:dLblPos val="bestFit"/>
          <c:showLegendKey val="0"/>
          <c:showVal val="1"/>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Payer Mix-US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 1'!$C$1</c:f>
              <c:strCache>
                <c:ptCount val="1"/>
                <c:pt idx="0">
                  <c:v>% of Total Distinct Patients along Insurance Type</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B9E-4552-ABD1-41DF157691F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B9E-4552-ABD1-41DF157691FD}"/>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B9E-4552-ABD1-41DF157691F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B9E-4552-ABD1-41DF157691FD}"/>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CB9E-4552-ABD1-41DF157691FD}"/>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 1'!$A$2:$A$6</c:f>
              <c:strCache>
                <c:ptCount val="5"/>
                <c:pt idx="0">
                  <c:v>Medicare</c:v>
                </c:pt>
                <c:pt idx="1">
                  <c:v>Commercial/Other</c:v>
                </c:pt>
                <c:pt idx="2">
                  <c:v>BCBS</c:v>
                </c:pt>
                <c:pt idx="3">
                  <c:v>Medicare Advantage</c:v>
                </c:pt>
                <c:pt idx="4">
                  <c:v>Medicaid</c:v>
                </c:pt>
              </c:strCache>
            </c:strRef>
          </c:cat>
          <c:val>
            <c:numRef>
              <c:f>'Sheet 1'!$C$2:$C$6</c:f>
              <c:numCache>
                <c:formatCode>0%</c:formatCode>
                <c:ptCount val="5"/>
                <c:pt idx="0">
                  <c:v>0.32864143845947164</c:v>
                </c:pt>
                <c:pt idx="1">
                  <c:v>0.2274280514762243</c:v>
                </c:pt>
                <c:pt idx="2">
                  <c:v>0.15317753758763306</c:v>
                </c:pt>
                <c:pt idx="3">
                  <c:v>0.26750394379616549</c:v>
                </c:pt>
                <c:pt idx="4">
                  <c:v>2.3249028680505532E-2</c:v>
                </c:pt>
              </c:numCache>
            </c:numRef>
          </c:val>
          <c:extLst>
            <c:ext xmlns:c16="http://schemas.microsoft.com/office/drawing/2014/chart" uri="{C3380CC4-5D6E-409C-BE32-E72D297353CC}">
              <c16:uniqueId val="{0000000A-CB9E-4552-ABD1-41DF157691FD}"/>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Payer Mix-New Jersey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 1'!$C$1</c:f>
              <c:strCache>
                <c:ptCount val="1"/>
                <c:pt idx="0">
                  <c:v>% of Total Distinct Patients along Insurance Type</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67D-43ED-BF0C-732F451F7B0A}"/>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67D-43ED-BF0C-732F451F7B0A}"/>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67D-43ED-BF0C-732F451F7B0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167D-43ED-BF0C-732F451F7B0A}"/>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167D-43ED-BF0C-732F451F7B0A}"/>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 1'!$A$2:$A$6</c:f>
              <c:strCache>
                <c:ptCount val="5"/>
                <c:pt idx="0">
                  <c:v>Medicare</c:v>
                </c:pt>
                <c:pt idx="1">
                  <c:v>Commercial/Other</c:v>
                </c:pt>
                <c:pt idx="2">
                  <c:v>BCBS</c:v>
                </c:pt>
                <c:pt idx="3">
                  <c:v>Medicare Advantage</c:v>
                </c:pt>
                <c:pt idx="4">
                  <c:v>Medicaid</c:v>
                </c:pt>
              </c:strCache>
            </c:strRef>
          </c:cat>
          <c:val>
            <c:numRef>
              <c:f>'Sheet 1'!$C$2:$C$6</c:f>
              <c:numCache>
                <c:formatCode>0%</c:formatCode>
                <c:ptCount val="5"/>
                <c:pt idx="0">
                  <c:v>0.33230542334249513</c:v>
                </c:pt>
                <c:pt idx="1">
                  <c:v>0.23396125226251926</c:v>
                </c:pt>
                <c:pt idx="2">
                  <c:v>0.17845411275725681</c:v>
                </c:pt>
                <c:pt idx="3">
                  <c:v>0.24636320976067574</c:v>
                </c:pt>
                <c:pt idx="4">
                  <c:v>8.9160018770530272E-3</c:v>
                </c:pt>
              </c:numCache>
            </c:numRef>
          </c:val>
          <c:extLst>
            <c:ext xmlns:c16="http://schemas.microsoft.com/office/drawing/2014/chart" uri="{C3380CC4-5D6E-409C-BE32-E72D297353CC}">
              <c16:uniqueId val="{0000000A-167D-43ED-BF0C-732F451F7B0A}"/>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5.091703104848376E-2"/>
          <c:y val="0.8280037967163999"/>
          <c:w val="0.90664051558796799"/>
          <c:h val="0.1514952261241638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6A3279-8ADA-5848-8E72-7D6AEFD6C319}"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3456E9A0-8CCE-AF43-BEF5-3C6729D52A35}">
      <dgm:prSet phldrT="[Text]"/>
      <dgm:spPr>
        <a:solidFill>
          <a:schemeClr val="accent1"/>
        </a:solidFill>
      </dgm:spPr>
      <dgm:t>
        <a:bodyPr/>
        <a:lstStyle/>
        <a:p>
          <a:r>
            <a:rPr lang="en-US" b="1" dirty="0"/>
            <a:t>Clearinghouse: </a:t>
          </a:r>
          <a:r>
            <a:rPr lang="en-US" dirty="0"/>
            <a:t>Claims dispatched and processed for payment</a:t>
          </a:r>
        </a:p>
      </dgm:t>
    </dgm:pt>
    <dgm:pt modelId="{CF09E5C7-8468-1640-93C6-FFE030E67621}" type="parTrans" cxnId="{606DEFC2-8CBB-4D48-A6C0-B788211107C3}">
      <dgm:prSet/>
      <dgm:spPr/>
      <dgm:t>
        <a:bodyPr/>
        <a:lstStyle/>
        <a:p>
          <a:endParaRPr lang="en-US"/>
        </a:p>
      </dgm:t>
    </dgm:pt>
    <dgm:pt modelId="{D497076D-7CFE-7E45-903F-B0E870838523}" type="sibTrans" cxnId="{606DEFC2-8CBB-4D48-A6C0-B788211107C3}">
      <dgm:prSet/>
      <dgm:spPr/>
      <dgm:t>
        <a:bodyPr/>
        <a:lstStyle/>
        <a:p>
          <a:endParaRPr lang="en-US"/>
        </a:p>
      </dgm:t>
    </dgm:pt>
    <dgm:pt modelId="{F542EFB9-3347-584E-BCE1-67503C5433DA}">
      <dgm:prSet phldrT="[Text]"/>
      <dgm:spPr>
        <a:solidFill>
          <a:schemeClr val="accent1"/>
        </a:solidFill>
      </dgm:spPr>
      <dgm:t>
        <a:bodyPr/>
        <a:lstStyle/>
        <a:p>
          <a:r>
            <a:rPr lang="en-US" b="1" dirty="0"/>
            <a:t>Payer: </a:t>
          </a:r>
          <a:r>
            <a:rPr lang="en-US" dirty="0"/>
            <a:t>Claims Adjudicated</a:t>
          </a:r>
        </a:p>
      </dgm:t>
    </dgm:pt>
    <dgm:pt modelId="{A112EE9D-9FA7-7A46-9C2C-77AAC1D646A0}" type="parTrans" cxnId="{85B0803C-DF49-284B-9C41-B719069FCE0C}">
      <dgm:prSet/>
      <dgm:spPr/>
      <dgm:t>
        <a:bodyPr/>
        <a:lstStyle/>
        <a:p>
          <a:endParaRPr lang="en-US"/>
        </a:p>
      </dgm:t>
    </dgm:pt>
    <dgm:pt modelId="{FEF82D6B-3760-9945-84A0-C098396A13C9}" type="sibTrans" cxnId="{85B0803C-DF49-284B-9C41-B719069FCE0C}">
      <dgm:prSet/>
      <dgm:spPr/>
      <dgm:t>
        <a:bodyPr/>
        <a:lstStyle/>
        <a:p>
          <a:endParaRPr lang="en-US"/>
        </a:p>
      </dgm:t>
    </dgm:pt>
    <dgm:pt modelId="{68ED5D1A-A10E-8746-92BF-9F0934168C27}">
      <dgm:prSet phldrT="[Text]" custT="1"/>
      <dgm:spPr>
        <a:solidFill>
          <a:schemeClr val="accent1"/>
        </a:solidFill>
      </dgm:spPr>
      <dgm:t>
        <a:bodyPr/>
        <a:lstStyle/>
        <a:p>
          <a:r>
            <a:rPr lang="en-US" sz="1200" b="1" dirty="0"/>
            <a:t>Practice: </a:t>
          </a:r>
        </a:p>
        <a:p>
          <a:r>
            <a:rPr lang="en-US" sz="1200" b="1" dirty="0"/>
            <a:t>Inbound Remittance </a:t>
          </a:r>
        </a:p>
        <a:p>
          <a:r>
            <a:rPr lang="en-US" sz="1200" dirty="0"/>
            <a:t>ANSI 835</a:t>
          </a:r>
        </a:p>
      </dgm:t>
    </dgm:pt>
    <dgm:pt modelId="{24D0171A-61AA-1843-B3DC-D69325D74D3F}" type="parTrans" cxnId="{C1F7A100-3DE7-B644-93F3-625FDD8B1BAF}">
      <dgm:prSet/>
      <dgm:spPr/>
      <dgm:t>
        <a:bodyPr/>
        <a:lstStyle/>
        <a:p>
          <a:endParaRPr lang="en-US"/>
        </a:p>
      </dgm:t>
    </dgm:pt>
    <dgm:pt modelId="{6ADE1715-7F5C-8C4E-840D-1EA89041A84A}" type="sibTrans" cxnId="{C1F7A100-3DE7-B644-93F3-625FDD8B1BAF}">
      <dgm:prSet/>
      <dgm:spPr/>
      <dgm:t>
        <a:bodyPr/>
        <a:lstStyle/>
        <a:p>
          <a:endParaRPr lang="en-US"/>
        </a:p>
      </dgm:t>
    </dgm:pt>
    <dgm:pt modelId="{EE0A536F-7F34-A943-8562-5CEB33B75CAE}">
      <dgm:prSet phldrT="[Text]" custT="1"/>
      <dgm:spPr>
        <a:solidFill>
          <a:schemeClr val="accent1"/>
        </a:solidFill>
      </dgm:spPr>
      <dgm:t>
        <a:bodyPr/>
        <a:lstStyle/>
        <a:p>
          <a:r>
            <a:rPr lang="en-US" sz="1300" b="1" dirty="0"/>
            <a:t>Provider: </a:t>
          </a:r>
          <a:r>
            <a:rPr lang="en-US" sz="1300" dirty="0"/>
            <a:t>Outbound Claim  ANSI 837</a:t>
          </a:r>
        </a:p>
      </dgm:t>
    </dgm:pt>
    <dgm:pt modelId="{0FAA986F-2664-894A-BF06-0FB7F3154E47}" type="parTrans" cxnId="{48E9A8B5-FFFB-A743-BB2B-3CC33865813D}">
      <dgm:prSet/>
      <dgm:spPr/>
      <dgm:t>
        <a:bodyPr/>
        <a:lstStyle/>
        <a:p>
          <a:endParaRPr lang="en-US"/>
        </a:p>
      </dgm:t>
    </dgm:pt>
    <dgm:pt modelId="{5F34FF41-3BBB-C84F-98AE-15692E42EE50}" type="sibTrans" cxnId="{48E9A8B5-FFFB-A743-BB2B-3CC33865813D}">
      <dgm:prSet/>
      <dgm:spPr/>
      <dgm:t>
        <a:bodyPr/>
        <a:lstStyle/>
        <a:p>
          <a:endParaRPr lang="en-US"/>
        </a:p>
      </dgm:t>
    </dgm:pt>
    <dgm:pt modelId="{B69C31E2-D480-BB47-99C8-D86ED5FAEB0C}" type="pres">
      <dgm:prSet presAssocID="{9F6A3279-8ADA-5848-8E72-7D6AEFD6C319}" presName="Name0" presStyleCnt="0">
        <dgm:presLayoutVars>
          <dgm:chMax val="1"/>
          <dgm:chPref val="1"/>
          <dgm:dir/>
          <dgm:animOne val="branch"/>
          <dgm:animLvl val="lvl"/>
        </dgm:presLayoutVars>
      </dgm:prSet>
      <dgm:spPr/>
    </dgm:pt>
    <dgm:pt modelId="{65D368B0-95CB-FC4A-804A-35348EE38E72}" type="pres">
      <dgm:prSet presAssocID="{3456E9A0-8CCE-AF43-BEF5-3C6729D52A35}" presName="singleCycle" presStyleCnt="0"/>
      <dgm:spPr/>
    </dgm:pt>
    <dgm:pt modelId="{8F97761D-590E-9C46-965E-A84F1F217F08}" type="pres">
      <dgm:prSet presAssocID="{3456E9A0-8CCE-AF43-BEF5-3C6729D52A35}" presName="singleCenter" presStyleLbl="node1" presStyleIdx="0" presStyleCnt="4">
        <dgm:presLayoutVars>
          <dgm:chMax val="7"/>
          <dgm:chPref val="7"/>
        </dgm:presLayoutVars>
      </dgm:prSet>
      <dgm:spPr/>
    </dgm:pt>
    <dgm:pt modelId="{AE0C966F-8EC9-DF49-ABB0-D2F537561657}" type="pres">
      <dgm:prSet presAssocID="{A112EE9D-9FA7-7A46-9C2C-77AAC1D646A0}" presName="Name56" presStyleLbl="parChTrans1D2" presStyleIdx="0" presStyleCnt="3"/>
      <dgm:spPr/>
    </dgm:pt>
    <dgm:pt modelId="{9EAC240A-BB1F-5845-ADC0-A8FC83A386EE}" type="pres">
      <dgm:prSet presAssocID="{F542EFB9-3347-584E-BCE1-67503C5433DA}" presName="text0" presStyleLbl="node1" presStyleIdx="1" presStyleCnt="4" custScaleX="149254" custScaleY="119380">
        <dgm:presLayoutVars>
          <dgm:bulletEnabled val="1"/>
        </dgm:presLayoutVars>
      </dgm:prSet>
      <dgm:spPr/>
    </dgm:pt>
    <dgm:pt modelId="{E89F46B1-834E-6240-B4D4-281D6106F235}" type="pres">
      <dgm:prSet presAssocID="{24D0171A-61AA-1843-B3DC-D69325D74D3F}" presName="Name56" presStyleLbl="parChTrans1D2" presStyleIdx="1" presStyleCnt="3"/>
      <dgm:spPr/>
    </dgm:pt>
    <dgm:pt modelId="{A033DCF5-1A56-ED43-8002-DC6DD2FD5EFC}" type="pres">
      <dgm:prSet presAssocID="{68ED5D1A-A10E-8746-92BF-9F0934168C27}" presName="text0" presStyleLbl="node1" presStyleIdx="2" presStyleCnt="4" custScaleX="155780" custScaleY="108582">
        <dgm:presLayoutVars>
          <dgm:bulletEnabled val="1"/>
        </dgm:presLayoutVars>
      </dgm:prSet>
      <dgm:spPr/>
    </dgm:pt>
    <dgm:pt modelId="{7BF8905C-1EF1-B143-84DF-658C0A8F9091}" type="pres">
      <dgm:prSet presAssocID="{0FAA986F-2664-894A-BF06-0FB7F3154E47}" presName="Name56" presStyleLbl="parChTrans1D2" presStyleIdx="2" presStyleCnt="3"/>
      <dgm:spPr/>
    </dgm:pt>
    <dgm:pt modelId="{2A6B3703-4AAE-5547-86AD-28F84B4BA0AC}" type="pres">
      <dgm:prSet presAssocID="{EE0A536F-7F34-A943-8562-5CEB33B75CAE}" presName="text0" presStyleLbl="node1" presStyleIdx="3" presStyleCnt="4" custScaleX="155597" custScaleY="108117">
        <dgm:presLayoutVars>
          <dgm:bulletEnabled val="1"/>
        </dgm:presLayoutVars>
      </dgm:prSet>
      <dgm:spPr/>
    </dgm:pt>
  </dgm:ptLst>
  <dgm:cxnLst>
    <dgm:cxn modelId="{C1F7A100-3DE7-B644-93F3-625FDD8B1BAF}" srcId="{3456E9A0-8CCE-AF43-BEF5-3C6729D52A35}" destId="{68ED5D1A-A10E-8746-92BF-9F0934168C27}" srcOrd="1" destOrd="0" parTransId="{24D0171A-61AA-1843-B3DC-D69325D74D3F}" sibTransId="{6ADE1715-7F5C-8C4E-840D-1EA89041A84A}"/>
    <dgm:cxn modelId="{9563951A-BE97-D648-831A-EE084070C318}" type="presOf" srcId="{68ED5D1A-A10E-8746-92BF-9F0934168C27}" destId="{A033DCF5-1A56-ED43-8002-DC6DD2FD5EFC}" srcOrd="0" destOrd="0" presId="urn:microsoft.com/office/officeart/2008/layout/RadialCluster"/>
    <dgm:cxn modelId="{85B0803C-DF49-284B-9C41-B719069FCE0C}" srcId="{3456E9A0-8CCE-AF43-BEF5-3C6729D52A35}" destId="{F542EFB9-3347-584E-BCE1-67503C5433DA}" srcOrd="0" destOrd="0" parTransId="{A112EE9D-9FA7-7A46-9C2C-77AAC1D646A0}" sibTransId="{FEF82D6B-3760-9945-84A0-C098396A13C9}"/>
    <dgm:cxn modelId="{507F748E-994A-0141-BAB6-4FDD277929F9}" type="presOf" srcId="{A112EE9D-9FA7-7A46-9C2C-77AAC1D646A0}" destId="{AE0C966F-8EC9-DF49-ABB0-D2F537561657}" srcOrd="0" destOrd="0" presId="urn:microsoft.com/office/officeart/2008/layout/RadialCluster"/>
    <dgm:cxn modelId="{A8C551AA-D6AB-094F-8499-155A0CA4A99D}" type="presOf" srcId="{EE0A536F-7F34-A943-8562-5CEB33B75CAE}" destId="{2A6B3703-4AAE-5547-86AD-28F84B4BA0AC}" srcOrd="0" destOrd="0" presId="urn:microsoft.com/office/officeart/2008/layout/RadialCluster"/>
    <dgm:cxn modelId="{48E9A8B5-FFFB-A743-BB2B-3CC33865813D}" srcId="{3456E9A0-8CCE-AF43-BEF5-3C6729D52A35}" destId="{EE0A536F-7F34-A943-8562-5CEB33B75CAE}" srcOrd="2" destOrd="0" parTransId="{0FAA986F-2664-894A-BF06-0FB7F3154E47}" sibTransId="{5F34FF41-3BBB-C84F-98AE-15692E42EE50}"/>
    <dgm:cxn modelId="{E927E6BD-85E1-E444-8740-F179BCE58599}" type="presOf" srcId="{F542EFB9-3347-584E-BCE1-67503C5433DA}" destId="{9EAC240A-BB1F-5845-ADC0-A8FC83A386EE}" srcOrd="0" destOrd="0" presId="urn:microsoft.com/office/officeart/2008/layout/RadialCluster"/>
    <dgm:cxn modelId="{43353AC1-7908-5A4D-8E51-54FAF3850C17}" type="presOf" srcId="{0FAA986F-2664-894A-BF06-0FB7F3154E47}" destId="{7BF8905C-1EF1-B143-84DF-658C0A8F9091}" srcOrd="0" destOrd="0" presId="urn:microsoft.com/office/officeart/2008/layout/RadialCluster"/>
    <dgm:cxn modelId="{606DEFC2-8CBB-4D48-A6C0-B788211107C3}" srcId="{9F6A3279-8ADA-5848-8E72-7D6AEFD6C319}" destId="{3456E9A0-8CCE-AF43-BEF5-3C6729D52A35}" srcOrd="0" destOrd="0" parTransId="{CF09E5C7-8468-1640-93C6-FFE030E67621}" sibTransId="{D497076D-7CFE-7E45-903F-B0E870838523}"/>
    <dgm:cxn modelId="{B8AE20EC-0C7A-0D49-A625-2FC4EE85A80A}" type="presOf" srcId="{3456E9A0-8CCE-AF43-BEF5-3C6729D52A35}" destId="{8F97761D-590E-9C46-965E-A84F1F217F08}" srcOrd="0" destOrd="0" presId="urn:microsoft.com/office/officeart/2008/layout/RadialCluster"/>
    <dgm:cxn modelId="{245346EF-FBA8-E64D-9A6C-63368C1A28EE}" type="presOf" srcId="{24D0171A-61AA-1843-B3DC-D69325D74D3F}" destId="{E89F46B1-834E-6240-B4D4-281D6106F235}" srcOrd="0" destOrd="0" presId="urn:microsoft.com/office/officeart/2008/layout/RadialCluster"/>
    <dgm:cxn modelId="{FE6C2BF0-F287-6A4B-9180-B418198870A3}" type="presOf" srcId="{9F6A3279-8ADA-5848-8E72-7D6AEFD6C319}" destId="{B69C31E2-D480-BB47-99C8-D86ED5FAEB0C}" srcOrd="0" destOrd="0" presId="urn:microsoft.com/office/officeart/2008/layout/RadialCluster"/>
    <dgm:cxn modelId="{8869272C-040E-4447-A5D2-7BDC0EE89A6A}" type="presParOf" srcId="{B69C31E2-D480-BB47-99C8-D86ED5FAEB0C}" destId="{65D368B0-95CB-FC4A-804A-35348EE38E72}" srcOrd="0" destOrd="0" presId="urn:microsoft.com/office/officeart/2008/layout/RadialCluster"/>
    <dgm:cxn modelId="{75516AE6-6315-D648-AA0B-3CAA0D325E4D}" type="presParOf" srcId="{65D368B0-95CB-FC4A-804A-35348EE38E72}" destId="{8F97761D-590E-9C46-965E-A84F1F217F08}" srcOrd="0" destOrd="0" presId="urn:microsoft.com/office/officeart/2008/layout/RadialCluster"/>
    <dgm:cxn modelId="{7CF20999-47E2-C545-B08A-88F6C9DCB604}" type="presParOf" srcId="{65D368B0-95CB-FC4A-804A-35348EE38E72}" destId="{AE0C966F-8EC9-DF49-ABB0-D2F537561657}" srcOrd="1" destOrd="0" presId="urn:microsoft.com/office/officeart/2008/layout/RadialCluster"/>
    <dgm:cxn modelId="{95C63307-4C80-A44D-88A1-9BBB8C151305}" type="presParOf" srcId="{65D368B0-95CB-FC4A-804A-35348EE38E72}" destId="{9EAC240A-BB1F-5845-ADC0-A8FC83A386EE}" srcOrd="2" destOrd="0" presId="urn:microsoft.com/office/officeart/2008/layout/RadialCluster"/>
    <dgm:cxn modelId="{92058357-FCCF-8749-9875-AFD4914D6D4C}" type="presParOf" srcId="{65D368B0-95CB-FC4A-804A-35348EE38E72}" destId="{E89F46B1-834E-6240-B4D4-281D6106F235}" srcOrd="3" destOrd="0" presId="urn:microsoft.com/office/officeart/2008/layout/RadialCluster"/>
    <dgm:cxn modelId="{631E9FB9-AD94-5B4C-85BC-4EAAE718A5CB}" type="presParOf" srcId="{65D368B0-95CB-FC4A-804A-35348EE38E72}" destId="{A033DCF5-1A56-ED43-8002-DC6DD2FD5EFC}" srcOrd="4" destOrd="0" presId="urn:microsoft.com/office/officeart/2008/layout/RadialCluster"/>
    <dgm:cxn modelId="{F123028A-2D94-044E-A538-9BCE793A6F64}" type="presParOf" srcId="{65D368B0-95CB-FC4A-804A-35348EE38E72}" destId="{7BF8905C-1EF1-B143-84DF-658C0A8F9091}" srcOrd="5" destOrd="0" presId="urn:microsoft.com/office/officeart/2008/layout/RadialCluster"/>
    <dgm:cxn modelId="{A7D9D2AE-EDEA-4245-A357-FBCA3367288D}" type="presParOf" srcId="{65D368B0-95CB-FC4A-804A-35348EE38E72}" destId="{2A6B3703-4AAE-5547-86AD-28F84B4BA0AC}" srcOrd="6" destOrd="0" presId="urn:microsoft.com/office/officeart/2008/layout/RadialCluster"/>
  </dgm:cxnLst>
  <dgm:bg>
    <a:effectLst>
      <a:outerShdw blurRad="50800" dist="50800" dir="5400000" algn="ctr" rotWithShape="0">
        <a:srgbClr val="00B050"/>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7A1094-2B38-4189-8813-3212C8F7A46F}"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8CDA6DA8-B97E-4677-856D-8B073780DF13}">
      <dgm:prSet/>
      <dgm:spPr/>
      <dgm:t>
        <a:bodyPr/>
        <a:lstStyle/>
        <a:p>
          <a:r>
            <a:rPr lang="en-US"/>
            <a:t>Denials (both current and long term)</a:t>
          </a:r>
        </a:p>
      </dgm:t>
    </dgm:pt>
    <dgm:pt modelId="{2E488BD1-B509-42CC-8D7E-0A77C18D5F98}" type="parTrans" cxnId="{44B64F96-47CC-431B-BD41-50F1E2B71022}">
      <dgm:prSet/>
      <dgm:spPr/>
      <dgm:t>
        <a:bodyPr/>
        <a:lstStyle/>
        <a:p>
          <a:endParaRPr lang="en-US"/>
        </a:p>
      </dgm:t>
    </dgm:pt>
    <dgm:pt modelId="{3717B5B2-EC72-4B17-8EFC-04C502E4FE1A}" type="sibTrans" cxnId="{44B64F96-47CC-431B-BD41-50F1E2B71022}">
      <dgm:prSet/>
      <dgm:spPr/>
      <dgm:t>
        <a:bodyPr/>
        <a:lstStyle/>
        <a:p>
          <a:endParaRPr lang="en-US"/>
        </a:p>
      </dgm:t>
    </dgm:pt>
    <dgm:pt modelId="{56C9D2DB-BFA6-420A-90B0-F6E12690CEC9}">
      <dgm:prSet/>
      <dgm:spPr/>
      <dgm:t>
        <a:bodyPr/>
        <a:lstStyle/>
        <a:p>
          <a:r>
            <a:rPr lang="en-US"/>
            <a:t>Days to Payment</a:t>
          </a:r>
        </a:p>
      </dgm:t>
    </dgm:pt>
    <dgm:pt modelId="{60EE91E8-E4E8-4C63-9F02-BFF4FE8A0382}" type="parTrans" cxnId="{330C04BF-8421-4AA8-AB96-C483587B7D9D}">
      <dgm:prSet/>
      <dgm:spPr/>
      <dgm:t>
        <a:bodyPr/>
        <a:lstStyle/>
        <a:p>
          <a:endParaRPr lang="en-US"/>
        </a:p>
      </dgm:t>
    </dgm:pt>
    <dgm:pt modelId="{28F6F81B-2EDC-494D-A06B-0AA40F426DCF}" type="sibTrans" cxnId="{330C04BF-8421-4AA8-AB96-C483587B7D9D}">
      <dgm:prSet/>
      <dgm:spPr/>
      <dgm:t>
        <a:bodyPr/>
        <a:lstStyle/>
        <a:p>
          <a:endParaRPr lang="en-US"/>
        </a:p>
      </dgm:t>
    </dgm:pt>
    <dgm:pt modelId="{9F32EE2D-6736-4B72-A34B-26042B9E7B72}">
      <dgm:prSet/>
      <dgm:spPr/>
      <dgm:t>
        <a:bodyPr/>
        <a:lstStyle/>
        <a:p>
          <a:r>
            <a:rPr lang="en-US"/>
            <a:t>Days to File</a:t>
          </a:r>
        </a:p>
      </dgm:t>
    </dgm:pt>
    <dgm:pt modelId="{9D24F94B-0604-4AF5-9FD3-F21A0360B98A}" type="parTrans" cxnId="{CA8EE620-3CD7-47CC-AE8C-8D7207792DEE}">
      <dgm:prSet/>
      <dgm:spPr/>
      <dgm:t>
        <a:bodyPr/>
        <a:lstStyle/>
        <a:p>
          <a:endParaRPr lang="en-US"/>
        </a:p>
      </dgm:t>
    </dgm:pt>
    <dgm:pt modelId="{718BAB41-8ECD-4487-AC33-A8400615E8B6}" type="sibTrans" cxnId="{CA8EE620-3CD7-47CC-AE8C-8D7207792DEE}">
      <dgm:prSet/>
      <dgm:spPr/>
      <dgm:t>
        <a:bodyPr/>
        <a:lstStyle/>
        <a:p>
          <a:endParaRPr lang="en-US"/>
        </a:p>
      </dgm:t>
    </dgm:pt>
    <dgm:pt modelId="{5C38656A-6727-48E4-81A2-81DC6A4014F2}">
      <dgm:prSet/>
      <dgm:spPr/>
      <dgm:t>
        <a:bodyPr/>
        <a:lstStyle/>
        <a:p>
          <a:r>
            <a:rPr lang="en-US"/>
            <a:t>Reasons for Denial</a:t>
          </a:r>
        </a:p>
      </dgm:t>
    </dgm:pt>
    <dgm:pt modelId="{69005C9F-9508-4AE7-B8BB-76406CDFFC38}" type="parTrans" cxnId="{1B3242A0-61CC-4DBE-A184-12BDA14B5818}">
      <dgm:prSet/>
      <dgm:spPr/>
      <dgm:t>
        <a:bodyPr/>
        <a:lstStyle/>
        <a:p>
          <a:endParaRPr lang="en-US"/>
        </a:p>
      </dgm:t>
    </dgm:pt>
    <dgm:pt modelId="{9547FE74-D135-4B76-A9FD-87B7353E69F6}" type="sibTrans" cxnId="{1B3242A0-61CC-4DBE-A184-12BDA14B5818}">
      <dgm:prSet/>
      <dgm:spPr/>
      <dgm:t>
        <a:bodyPr/>
        <a:lstStyle/>
        <a:p>
          <a:endParaRPr lang="en-US"/>
        </a:p>
      </dgm:t>
    </dgm:pt>
    <dgm:pt modelId="{F81F2463-FF8F-4CDE-B5D9-7220C0A98598}">
      <dgm:prSet/>
      <dgm:spPr/>
      <dgm:t>
        <a:bodyPr/>
        <a:lstStyle/>
        <a:p>
          <a:r>
            <a:rPr lang="en-US"/>
            <a:t>Clean Claims</a:t>
          </a:r>
        </a:p>
      </dgm:t>
    </dgm:pt>
    <dgm:pt modelId="{D484FC35-EE66-4844-8B2D-7A087C855AF7}" type="parTrans" cxnId="{33EC3042-B4B0-406E-AA8D-E007C77155EC}">
      <dgm:prSet/>
      <dgm:spPr/>
      <dgm:t>
        <a:bodyPr/>
        <a:lstStyle/>
        <a:p>
          <a:endParaRPr lang="en-US"/>
        </a:p>
      </dgm:t>
    </dgm:pt>
    <dgm:pt modelId="{C4883EF3-4EFD-48C7-8E6D-0EF377A08A89}" type="sibTrans" cxnId="{33EC3042-B4B0-406E-AA8D-E007C77155EC}">
      <dgm:prSet/>
      <dgm:spPr/>
      <dgm:t>
        <a:bodyPr/>
        <a:lstStyle/>
        <a:p>
          <a:endParaRPr lang="en-US"/>
        </a:p>
      </dgm:t>
    </dgm:pt>
    <dgm:pt modelId="{13F9B34E-1F5F-419B-AF23-331061C36BF7}">
      <dgm:prSet/>
      <dgm:spPr/>
      <dgm:t>
        <a:bodyPr/>
        <a:lstStyle/>
        <a:p>
          <a:r>
            <a:rPr lang="en-US"/>
            <a:t>Unpaid Claims</a:t>
          </a:r>
        </a:p>
      </dgm:t>
    </dgm:pt>
    <dgm:pt modelId="{45CC1553-4BEB-44EC-A121-1BFEBA83D93F}" type="parTrans" cxnId="{BCB6D325-8355-4E48-A8F5-EF769E395EAB}">
      <dgm:prSet/>
      <dgm:spPr/>
      <dgm:t>
        <a:bodyPr/>
        <a:lstStyle/>
        <a:p>
          <a:endParaRPr lang="en-US"/>
        </a:p>
      </dgm:t>
    </dgm:pt>
    <dgm:pt modelId="{77026F66-B3D8-4F4F-AE78-1D57F3749390}" type="sibTrans" cxnId="{BCB6D325-8355-4E48-A8F5-EF769E395EAB}">
      <dgm:prSet/>
      <dgm:spPr/>
      <dgm:t>
        <a:bodyPr/>
        <a:lstStyle/>
        <a:p>
          <a:endParaRPr lang="en-US"/>
        </a:p>
      </dgm:t>
    </dgm:pt>
    <dgm:pt modelId="{010C4324-A84F-46FF-B1EA-AD5B07CE897B}" type="pres">
      <dgm:prSet presAssocID="{637A1094-2B38-4189-8813-3212C8F7A46F}" presName="diagram" presStyleCnt="0">
        <dgm:presLayoutVars>
          <dgm:dir/>
          <dgm:resizeHandles val="exact"/>
        </dgm:presLayoutVars>
      </dgm:prSet>
      <dgm:spPr/>
    </dgm:pt>
    <dgm:pt modelId="{D238DEB4-C608-4EA9-92AA-C2AE765E8A5A}" type="pres">
      <dgm:prSet presAssocID="{8CDA6DA8-B97E-4677-856D-8B073780DF13}" presName="node" presStyleLbl="node1" presStyleIdx="0" presStyleCnt="6">
        <dgm:presLayoutVars>
          <dgm:bulletEnabled val="1"/>
        </dgm:presLayoutVars>
      </dgm:prSet>
      <dgm:spPr/>
    </dgm:pt>
    <dgm:pt modelId="{53DBAD15-45C4-4115-8FCA-8E09E42D1D6D}" type="pres">
      <dgm:prSet presAssocID="{3717B5B2-EC72-4B17-8EFC-04C502E4FE1A}" presName="sibTrans" presStyleCnt="0"/>
      <dgm:spPr/>
    </dgm:pt>
    <dgm:pt modelId="{FE81EE08-549C-4891-952E-0673E185CC7B}" type="pres">
      <dgm:prSet presAssocID="{56C9D2DB-BFA6-420A-90B0-F6E12690CEC9}" presName="node" presStyleLbl="node1" presStyleIdx="1" presStyleCnt="6">
        <dgm:presLayoutVars>
          <dgm:bulletEnabled val="1"/>
        </dgm:presLayoutVars>
      </dgm:prSet>
      <dgm:spPr/>
    </dgm:pt>
    <dgm:pt modelId="{2118D115-6C43-419A-9A5D-BECB9DF0CC0A}" type="pres">
      <dgm:prSet presAssocID="{28F6F81B-2EDC-494D-A06B-0AA40F426DCF}" presName="sibTrans" presStyleCnt="0"/>
      <dgm:spPr/>
    </dgm:pt>
    <dgm:pt modelId="{305CD4E1-5C9B-4E1E-BC4E-E4365A3B1DE4}" type="pres">
      <dgm:prSet presAssocID="{9F32EE2D-6736-4B72-A34B-26042B9E7B72}" presName="node" presStyleLbl="node1" presStyleIdx="2" presStyleCnt="6">
        <dgm:presLayoutVars>
          <dgm:bulletEnabled val="1"/>
        </dgm:presLayoutVars>
      </dgm:prSet>
      <dgm:spPr/>
    </dgm:pt>
    <dgm:pt modelId="{44C9E021-EB3F-4E4C-A5D0-0A7029150FBD}" type="pres">
      <dgm:prSet presAssocID="{718BAB41-8ECD-4487-AC33-A8400615E8B6}" presName="sibTrans" presStyleCnt="0"/>
      <dgm:spPr/>
    </dgm:pt>
    <dgm:pt modelId="{931B706C-7740-4555-B0AE-1DB52FE7DC3D}" type="pres">
      <dgm:prSet presAssocID="{5C38656A-6727-48E4-81A2-81DC6A4014F2}" presName="node" presStyleLbl="node1" presStyleIdx="3" presStyleCnt="6">
        <dgm:presLayoutVars>
          <dgm:bulletEnabled val="1"/>
        </dgm:presLayoutVars>
      </dgm:prSet>
      <dgm:spPr/>
    </dgm:pt>
    <dgm:pt modelId="{5426E74D-9056-4915-911D-42AA044312E3}" type="pres">
      <dgm:prSet presAssocID="{9547FE74-D135-4B76-A9FD-87B7353E69F6}" presName="sibTrans" presStyleCnt="0"/>
      <dgm:spPr/>
    </dgm:pt>
    <dgm:pt modelId="{4DAF4F71-7D62-45C2-9F46-F782CEC2679C}" type="pres">
      <dgm:prSet presAssocID="{F81F2463-FF8F-4CDE-B5D9-7220C0A98598}" presName="node" presStyleLbl="node1" presStyleIdx="4" presStyleCnt="6">
        <dgm:presLayoutVars>
          <dgm:bulletEnabled val="1"/>
        </dgm:presLayoutVars>
      </dgm:prSet>
      <dgm:spPr/>
    </dgm:pt>
    <dgm:pt modelId="{AF56DF0C-3141-4C63-92F2-B16069CB0758}" type="pres">
      <dgm:prSet presAssocID="{C4883EF3-4EFD-48C7-8E6D-0EF377A08A89}" presName="sibTrans" presStyleCnt="0"/>
      <dgm:spPr/>
    </dgm:pt>
    <dgm:pt modelId="{5E683DDB-8B25-4DB3-9093-1CEFAFD62536}" type="pres">
      <dgm:prSet presAssocID="{13F9B34E-1F5F-419B-AF23-331061C36BF7}" presName="node" presStyleLbl="node1" presStyleIdx="5" presStyleCnt="6">
        <dgm:presLayoutVars>
          <dgm:bulletEnabled val="1"/>
        </dgm:presLayoutVars>
      </dgm:prSet>
      <dgm:spPr/>
    </dgm:pt>
  </dgm:ptLst>
  <dgm:cxnLst>
    <dgm:cxn modelId="{CA8EE620-3CD7-47CC-AE8C-8D7207792DEE}" srcId="{637A1094-2B38-4189-8813-3212C8F7A46F}" destId="{9F32EE2D-6736-4B72-A34B-26042B9E7B72}" srcOrd="2" destOrd="0" parTransId="{9D24F94B-0604-4AF5-9FD3-F21A0360B98A}" sibTransId="{718BAB41-8ECD-4487-AC33-A8400615E8B6}"/>
    <dgm:cxn modelId="{BCB6D325-8355-4E48-A8F5-EF769E395EAB}" srcId="{637A1094-2B38-4189-8813-3212C8F7A46F}" destId="{13F9B34E-1F5F-419B-AF23-331061C36BF7}" srcOrd="5" destOrd="0" parTransId="{45CC1553-4BEB-44EC-A121-1BFEBA83D93F}" sibTransId="{77026F66-B3D8-4F4F-AE78-1D57F3749390}"/>
    <dgm:cxn modelId="{E00FB52A-6B16-4549-84E1-C8B97A3064EA}" type="presOf" srcId="{F81F2463-FF8F-4CDE-B5D9-7220C0A98598}" destId="{4DAF4F71-7D62-45C2-9F46-F782CEC2679C}" srcOrd="0" destOrd="0" presId="urn:microsoft.com/office/officeart/2005/8/layout/default"/>
    <dgm:cxn modelId="{33EC3042-B4B0-406E-AA8D-E007C77155EC}" srcId="{637A1094-2B38-4189-8813-3212C8F7A46F}" destId="{F81F2463-FF8F-4CDE-B5D9-7220C0A98598}" srcOrd="4" destOrd="0" parTransId="{D484FC35-EE66-4844-8B2D-7A087C855AF7}" sibTransId="{C4883EF3-4EFD-48C7-8E6D-0EF377A08A89}"/>
    <dgm:cxn modelId="{06F56F7A-4F3E-4E7F-A342-06D56B4CA127}" type="presOf" srcId="{637A1094-2B38-4189-8813-3212C8F7A46F}" destId="{010C4324-A84F-46FF-B1EA-AD5B07CE897B}" srcOrd="0" destOrd="0" presId="urn:microsoft.com/office/officeart/2005/8/layout/default"/>
    <dgm:cxn modelId="{21A2F586-CD97-4D05-A020-182EF3F9D1F5}" type="presOf" srcId="{56C9D2DB-BFA6-420A-90B0-F6E12690CEC9}" destId="{FE81EE08-549C-4891-952E-0673E185CC7B}" srcOrd="0" destOrd="0" presId="urn:microsoft.com/office/officeart/2005/8/layout/default"/>
    <dgm:cxn modelId="{44B64F96-47CC-431B-BD41-50F1E2B71022}" srcId="{637A1094-2B38-4189-8813-3212C8F7A46F}" destId="{8CDA6DA8-B97E-4677-856D-8B073780DF13}" srcOrd="0" destOrd="0" parTransId="{2E488BD1-B509-42CC-8D7E-0A77C18D5F98}" sibTransId="{3717B5B2-EC72-4B17-8EFC-04C502E4FE1A}"/>
    <dgm:cxn modelId="{1B3242A0-61CC-4DBE-A184-12BDA14B5818}" srcId="{637A1094-2B38-4189-8813-3212C8F7A46F}" destId="{5C38656A-6727-48E4-81A2-81DC6A4014F2}" srcOrd="3" destOrd="0" parTransId="{69005C9F-9508-4AE7-B8BB-76406CDFFC38}" sibTransId="{9547FE74-D135-4B76-A9FD-87B7353E69F6}"/>
    <dgm:cxn modelId="{CE0E0EAF-D7C0-4D99-9CDD-2117CDF3523F}" type="presOf" srcId="{5C38656A-6727-48E4-81A2-81DC6A4014F2}" destId="{931B706C-7740-4555-B0AE-1DB52FE7DC3D}" srcOrd="0" destOrd="0" presId="urn:microsoft.com/office/officeart/2005/8/layout/default"/>
    <dgm:cxn modelId="{330C04BF-8421-4AA8-AB96-C483587B7D9D}" srcId="{637A1094-2B38-4189-8813-3212C8F7A46F}" destId="{56C9D2DB-BFA6-420A-90B0-F6E12690CEC9}" srcOrd="1" destOrd="0" parTransId="{60EE91E8-E4E8-4C63-9F02-BFF4FE8A0382}" sibTransId="{28F6F81B-2EDC-494D-A06B-0AA40F426DCF}"/>
    <dgm:cxn modelId="{8534ECE7-7823-4F03-8C43-2EAADF832B98}" type="presOf" srcId="{8CDA6DA8-B97E-4677-856D-8B073780DF13}" destId="{D238DEB4-C608-4EA9-92AA-C2AE765E8A5A}" srcOrd="0" destOrd="0" presId="urn:microsoft.com/office/officeart/2005/8/layout/default"/>
    <dgm:cxn modelId="{331AA1EB-17F6-4827-AFFD-889FBEB1FA38}" type="presOf" srcId="{9F32EE2D-6736-4B72-A34B-26042B9E7B72}" destId="{305CD4E1-5C9B-4E1E-BC4E-E4365A3B1DE4}" srcOrd="0" destOrd="0" presId="urn:microsoft.com/office/officeart/2005/8/layout/default"/>
    <dgm:cxn modelId="{9FE9F8FC-388E-4CF8-86CC-D3C5656C11AA}" type="presOf" srcId="{13F9B34E-1F5F-419B-AF23-331061C36BF7}" destId="{5E683DDB-8B25-4DB3-9093-1CEFAFD62536}" srcOrd="0" destOrd="0" presId="urn:microsoft.com/office/officeart/2005/8/layout/default"/>
    <dgm:cxn modelId="{BF5F2976-116D-414C-8835-BF76B7B80EE7}" type="presParOf" srcId="{010C4324-A84F-46FF-B1EA-AD5B07CE897B}" destId="{D238DEB4-C608-4EA9-92AA-C2AE765E8A5A}" srcOrd="0" destOrd="0" presId="urn:microsoft.com/office/officeart/2005/8/layout/default"/>
    <dgm:cxn modelId="{CB780485-2377-45AD-ADA0-ED2FD98EDBB3}" type="presParOf" srcId="{010C4324-A84F-46FF-B1EA-AD5B07CE897B}" destId="{53DBAD15-45C4-4115-8FCA-8E09E42D1D6D}" srcOrd="1" destOrd="0" presId="urn:microsoft.com/office/officeart/2005/8/layout/default"/>
    <dgm:cxn modelId="{2A6D170F-7513-4E1B-A229-5F83BCBD6EFC}" type="presParOf" srcId="{010C4324-A84F-46FF-B1EA-AD5B07CE897B}" destId="{FE81EE08-549C-4891-952E-0673E185CC7B}" srcOrd="2" destOrd="0" presId="urn:microsoft.com/office/officeart/2005/8/layout/default"/>
    <dgm:cxn modelId="{13B9C5DE-EB12-4FE4-B9D1-F5E90C7029F5}" type="presParOf" srcId="{010C4324-A84F-46FF-B1EA-AD5B07CE897B}" destId="{2118D115-6C43-419A-9A5D-BECB9DF0CC0A}" srcOrd="3" destOrd="0" presId="urn:microsoft.com/office/officeart/2005/8/layout/default"/>
    <dgm:cxn modelId="{B61A0A58-66B7-4F16-9B24-A77E3A29910B}" type="presParOf" srcId="{010C4324-A84F-46FF-B1EA-AD5B07CE897B}" destId="{305CD4E1-5C9B-4E1E-BC4E-E4365A3B1DE4}" srcOrd="4" destOrd="0" presId="urn:microsoft.com/office/officeart/2005/8/layout/default"/>
    <dgm:cxn modelId="{EE3FDBF7-1D18-4179-9A64-1DF7AC6B8102}" type="presParOf" srcId="{010C4324-A84F-46FF-B1EA-AD5B07CE897B}" destId="{44C9E021-EB3F-4E4C-A5D0-0A7029150FBD}" srcOrd="5" destOrd="0" presId="urn:microsoft.com/office/officeart/2005/8/layout/default"/>
    <dgm:cxn modelId="{11C4A84D-491E-4B4E-99FB-885702527E67}" type="presParOf" srcId="{010C4324-A84F-46FF-B1EA-AD5B07CE897B}" destId="{931B706C-7740-4555-B0AE-1DB52FE7DC3D}" srcOrd="6" destOrd="0" presId="urn:microsoft.com/office/officeart/2005/8/layout/default"/>
    <dgm:cxn modelId="{34F1097B-DEC8-459D-BE78-EB4165284B3A}" type="presParOf" srcId="{010C4324-A84F-46FF-B1EA-AD5B07CE897B}" destId="{5426E74D-9056-4915-911D-42AA044312E3}" srcOrd="7" destOrd="0" presId="urn:microsoft.com/office/officeart/2005/8/layout/default"/>
    <dgm:cxn modelId="{5E0C4E4D-E41B-44E6-B1A2-3A045FA59280}" type="presParOf" srcId="{010C4324-A84F-46FF-B1EA-AD5B07CE897B}" destId="{4DAF4F71-7D62-45C2-9F46-F782CEC2679C}" srcOrd="8" destOrd="0" presId="urn:microsoft.com/office/officeart/2005/8/layout/default"/>
    <dgm:cxn modelId="{8985844D-6997-4C20-B53F-925B49D65A9C}" type="presParOf" srcId="{010C4324-A84F-46FF-B1EA-AD5B07CE897B}" destId="{AF56DF0C-3141-4C63-92F2-B16069CB0758}" srcOrd="9" destOrd="0" presId="urn:microsoft.com/office/officeart/2005/8/layout/default"/>
    <dgm:cxn modelId="{BFA4D0EC-7E20-4BD9-8508-A29E93F4AC75}" type="presParOf" srcId="{010C4324-A84F-46FF-B1EA-AD5B07CE897B}" destId="{5E683DDB-8B25-4DB3-9093-1CEFAFD6253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669AB2-A22B-4364-8B05-57ECEE95DCC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A6A0D05-A16F-4448-A5F2-4589E31800C7}">
      <dgm:prSet/>
      <dgm:spPr/>
      <dgm:t>
        <a:bodyPr/>
        <a:lstStyle/>
        <a:p>
          <a:pPr>
            <a:lnSpc>
              <a:spcPct val="100000"/>
            </a:lnSpc>
          </a:pPr>
          <a:r>
            <a:rPr lang="en-US" b="0" i="0"/>
            <a:t>Review and update provider contracts: Ensure that provider contracts clearly define the maximum number of hours, days, or units that can be billed within a specific period. Regularly review and update these contracts to align with the services provided and any changes in regulations or payer requirements.</a:t>
          </a:r>
          <a:endParaRPr lang="en-US"/>
        </a:p>
      </dgm:t>
    </dgm:pt>
    <dgm:pt modelId="{7B600C6C-44CD-4022-B07A-9B34142C1F78}" type="parTrans" cxnId="{1E5BAC2C-3B8A-4B22-B654-E2A15419DBCA}">
      <dgm:prSet/>
      <dgm:spPr/>
      <dgm:t>
        <a:bodyPr/>
        <a:lstStyle/>
        <a:p>
          <a:endParaRPr lang="en-US"/>
        </a:p>
      </dgm:t>
    </dgm:pt>
    <dgm:pt modelId="{FDF04484-ADC6-4C53-A5D4-898708D2E518}" type="sibTrans" cxnId="{1E5BAC2C-3B8A-4B22-B654-E2A15419DBCA}">
      <dgm:prSet/>
      <dgm:spPr/>
      <dgm:t>
        <a:bodyPr/>
        <a:lstStyle/>
        <a:p>
          <a:endParaRPr lang="en-US"/>
        </a:p>
      </dgm:t>
    </dgm:pt>
    <dgm:pt modelId="{5664B4FD-51C5-47C0-9D80-D3704831BE48}">
      <dgm:prSet/>
      <dgm:spPr/>
      <dgm:t>
        <a:bodyPr/>
        <a:lstStyle/>
        <a:p>
          <a:pPr>
            <a:lnSpc>
              <a:spcPct val="100000"/>
            </a:lnSpc>
          </a:pPr>
          <a:r>
            <a:rPr lang="en-US" b="0" i="0"/>
            <a:t>Prioritize pre-authorization and referrals: Before providing services that may exceed the contracted limits, ensure that pre-authorization or referrals are obtained from the payer. This step helps to validate the medical necessity and ensures that the services provided will be reimbursed appropriately.</a:t>
          </a:r>
          <a:endParaRPr lang="en-US"/>
        </a:p>
      </dgm:t>
    </dgm:pt>
    <dgm:pt modelId="{D0120BAD-57E4-4830-97E4-ED1B65CA81DE}" type="parTrans" cxnId="{304A5634-9A4E-485F-BFFF-7B8967043408}">
      <dgm:prSet/>
      <dgm:spPr/>
      <dgm:t>
        <a:bodyPr/>
        <a:lstStyle/>
        <a:p>
          <a:endParaRPr lang="en-US"/>
        </a:p>
      </dgm:t>
    </dgm:pt>
    <dgm:pt modelId="{BBEB3473-3F21-440F-B212-6ACECFEE1896}" type="sibTrans" cxnId="{304A5634-9A4E-485F-BFFF-7B8967043408}">
      <dgm:prSet/>
      <dgm:spPr/>
      <dgm:t>
        <a:bodyPr/>
        <a:lstStyle/>
        <a:p>
          <a:endParaRPr lang="en-US"/>
        </a:p>
      </dgm:t>
    </dgm:pt>
    <dgm:pt modelId="{91AE304C-8B0C-49CB-9853-A53DB03E0EED}" type="pres">
      <dgm:prSet presAssocID="{0F669AB2-A22B-4364-8B05-57ECEE95DCC9}" presName="root" presStyleCnt="0">
        <dgm:presLayoutVars>
          <dgm:dir/>
          <dgm:resizeHandles val="exact"/>
        </dgm:presLayoutVars>
      </dgm:prSet>
      <dgm:spPr/>
    </dgm:pt>
    <dgm:pt modelId="{ECA66FE8-7187-4691-B038-FDE154B19FA7}" type="pres">
      <dgm:prSet presAssocID="{AA6A0D05-A16F-4448-A5F2-4589E31800C7}" presName="compNode" presStyleCnt="0"/>
      <dgm:spPr/>
    </dgm:pt>
    <dgm:pt modelId="{0AFA313C-8210-49B6-A0A4-6C573F68F1C8}" type="pres">
      <dgm:prSet presAssocID="{AA6A0D05-A16F-4448-A5F2-4589E31800C7}" presName="bgRect" presStyleLbl="bgShp" presStyleIdx="0" presStyleCnt="2"/>
      <dgm:spPr/>
    </dgm:pt>
    <dgm:pt modelId="{7D75CF92-E668-4EF3-A25A-74FEF0F8D344}" type="pres">
      <dgm:prSet presAssocID="{AA6A0D05-A16F-4448-A5F2-4589E31800C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tract"/>
        </a:ext>
      </dgm:extLst>
    </dgm:pt>
    <dgm:pt modelId="{4DE3920C-5359-4295-ACDD-D0133FA4F2C7}" type="pres">
      <dgm:prSet presAssocID="{AA6A0D05-A16F-4448-A5F2-4589E31800C7}" presName="spaceRect" presStyleCnt="0"/>
      <dgm:spPr/>
    </dgm:pt>
    <dgm:pt modelId="{59D4D124-5D86-494E-AB5D-26BEAC5A18FB}" type="pres">
      <dgm:prSet presAssocID="{AA6A0D05-A16F-4448-A5F2-4589E31800C7}" presName="parTx" presStyleLbl="revTx" presStyleIdx="0" presStyleCnt="2">
        <dgm:presLayoutVars>
          <dgm:chMax val="0"/>
          <dgm:chPref val="0"/>
        </dgm:presLayoutVars>
      </dgm:prSet>
      <dgm:spPr/>
    </dgm:pt>
    <dgm:pt modelId="{F1737606-C2A5-4180-A06D-63F9015DF265}" type="pres">
      <dgm:prSet presAssocID="{FDF04484-ADC6-4C53-A5D4-898708D2E518}" presName="sibTrans" presStyleCnt="0"/>
      <dgm:spPr/>
    </dgm:pt>
    <dgm:pt modelId="{7E3059D6-9AB3-4B32-959F-36A899A2A85D}" type="pres">
      <dgm:prSet presAssocID="{5664B4FD-51C5-47C0-9D80-D3704831BE48}" presName="compNode" presStyleCnt="0"/>
      <dgm:spPr/>
    </dgm:pt>
    <dgm:pt modelId="{A69014B0-AE38-455A-88A1-3F158D803E92}" type="pres">
      <dgm:prSet presAssocID="{5664B4FD-51C5-47C0-9D80-D3704831BE48}" presName="bgRect" presStyleLbl="bgShp" presStyleIdx="1" presStyleCnt="2"/>
      <dgm:spPr/>
    </dgm:pt>
    <dgm:pt modelId="{311F6CA2-7E87-44C4-AAEB-EE6F3E10E48D}" type="pres">
      <dgm:prSet presAssocID="{5664B4FD-51C5-47C0-9D80-D3704831BE4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udge"/>
        </a:ext>
      </dgm:extLst>
    </dgm:pt>
    <dgm:pt modelId="{F76FB724-0DD9-4A63-A5B6-7B54FA99A9A4}" type="pres">
      <dgm:prSet presAssocID="{5664B4FD-51C5-47C0-9D80-D3704831BE48}" presName="spaceRect" presStyleCnt="0"/>
      <dgm:spPr/>
    </dgm:pt>
    <dgm:pt modelId="{07EDAC25-8153-4A30-BB59-A2C3B6760DCF}" type="pres">
      <dgm:prSet presAssocID="{5664B4FD-51C5-47C0-9D80-D3704831BE48}" presName="parTx" presStyleLbl="revTx" presStyleIdx="1" presStyleCnt="2">
        <dgm:presLayoutVars>
          <dgm:chMax val="0"/>
          <dgm:chPref val="0"/>
        </dgm:presLayoutVars>
      </dgm:prSet>
      <dgm:spPr/>
    </dgm:pt>
  </dgm:ptLst>
  <dgm:cxnLst>
    <dgm:cxn modelId="{75C16E23-8679-49B3-ACBE-DEC41AFCD535}" type="presOf" srcId="{AA6A0D05-A16F-4448-A5F2-4589E31800C7}" destId="{59D4D124-5D86-494E-AB5D-26BEAC5A18FB}" srcOrd="0" destOrd="0" presId="urn:microsoft.com/office/officeart/2018/2/layout/IconVerticalSolidList"/>
    <dgm:cxn modelId="{1E5BAC2C-3B8A-4B22-B654-E2A15419DBCA}" srcId="{0F669AB2-A22B-4364-8B05-57ECEE95DCC9}" destId="{AA6A0D05-A16F-4448-A5F2-4589E31800C7}" srcOrd="0" destOrd="0" parTransId="{7B600C6C-44CD-4022-B07A-9B34142C1F78}" sibTransId="{FDF04484-ADC6-4C53-A5D4-898708D2E518}"/>
    <dgm:cxn modelId="{304A5634-9A4E-485F-BFFF-7B8967043408}" srcId="{0F669AB2-A22B-4364-8B05-57ECEE95DCC9}" destId="{5664B4FD-51C5-47C0-9D80-D3704831BE48}" srcOrd="1" destOrd="0" parTransId="{D0120BAD-57E4-4830-97E4-ED1B65CA81DE}" sibTransId="{BBEB3473-3F21-440F-B212-6ACECFEE1896}"/>
    <dgm:cxn modelId="{8BE76A43-7A45-43DF-AAC0-6A21A92C3B85}" type="presOf" srcId="{0F669AB2-A22B-4364-8B05-57ECEE95DCC9}" destId="{91AE304C-8B0C-49CB-9853-A53DB03E0EED}" srcOrd="0" destOrd="0" presId="urn:microsoft.com/office/officeart/2018/2/layout/IconVerticalSolidList"/>
    <dgm:cxn modelId="{5FEECF77-4E82-4A57-9C52-1932C383B716}" type="presOf" srcId="{5664B4FD-51C5-47C0-9D80-D3704831BE48}" destId="{07EDAC25-8153-4A30-BB59-A2C3B6760DCF}" srcOrd="0" destOrd="0" presId="urn:microsoft.com/office/officeart/2018/2/layout/IconVerticalSolidList"/>
    <dgm:cxn modelId="{BF9F1E2C-E707-42FD-AA42-E1EB72A56260}" type="presParOf" srcId="{91AE304C-8B0C-49CB-9853-A53DB03E0EED}" destId="{ECA66FE8-7187-4691-B038-FDE154B19FA7}" srcOrd="0" destOrd="0" presId="urn:microsoft.com/office/officeart/2018/2/layout/IconVerticalSolidList"/>
    <dgm:cxn modelId="{D3276E30-AD44-46AF-9B3B-16E3D4342114}" type="presParOf" srcId="{ECA66FE8-7187-4691-B038-FDE154B19FA7}" destId="{0AFA313C-8210-49B6-A0A4-6C573F68F1C8}" srcOrd="0" destOrd="0" presId="urn:microsoft.com/office/officeart/2018/2/layout/IconVerticalSolidList"/>
    <dgm:cxn modelId="{A6182AF1-E07C-465D-991A-D68099B1205E}" type="presParOf" srcId="{ECA66FE8-7187-4691-B038-FDE154B19FA7}" destId="{7D75CF92-E668-4EF3-A25A-74FEF0F8D344}" srcOrd="1" destOrd="0" presId="urn:microsoft.com/office/officeart/2018/2/layout/IconVerticalSolidList"/>
    <dgm:cxn modelId="{DA833CC5-ED64-4565-89FF-CCC1ECDA7D87}" type="presParOf" srcId="{ECA66FE8-7187-4691-B038-FDE154B19FA7}" destId="{4DE3920C-5359-4295-ACDD-D0133FA4F2C7}" srcOrd="2" destOrd="0" presId="urn:microsoft.com/office/officeart/2018/2/layout/IconVerticalSolidList"/>
    <dgm:cxn modelId="{44638B48-89F5-4472-A171-86CB2FA2ACBE}" type="presParOf" srcId="{ECA66FE8-7187-4691-B038-FDE154B19FA7}" destId="{59D4D124-5D86-494E-AB5D-26BEAC5A18FB}" srcOrd="3" destOrd="0" presId="urn:microsoft.com/office/officeart/2018/2/layout/IconVerticalSolidList"/>
    <dgm:cxn modelId="{D7D1111E-688D-4A71-A0D3-2828DD443FC9}" type="presParOf" srcId="{91AE304C-8B0C-49CB-9853-A53DB03E0EED}" destId="{F1737606-C2A5-4180-A06D-63F9015DF265}" srcOrd="1" destOrd="0" presId="urn:microsoft.com/office/officeart/2018/2/layout/IconVerticalSolidList"/>
    <dgm:cxn modelId="{75B1F965-3492-41F0-A7D1-3E420EDC8E1F}" type="presParOf" srcId="{91AE304C-8B0C-49CB-9853-A53DB03E0EED}" destId="{7E3059D6-9AB3-4B32-959F-36A899A2A85D}" srcOrd="2" destOrd="0" presId="urn:microsoft.com/office/officeart/2018/2/layout/IconVerticalSolidList"/>
    <dgm:cxn modelId="{0A299C7C-7968-4A37-A82A-080CB50A2C3E}" type="presParOf" srcId="{7E3059D6-9AB3-4B32-959F-36A899A2A85D}" destId="{A69014B0-AE38-455A-88A1-3F158D803E92}" srcOrd="0" destOrd="0" presId="urn:microsoft.com/office/officeart/2018/2/layout/IconVerticalSolidList"/>
    <dgm:cxn modelId="{3F39165C-52A0-44E6-B40A-2A59A2BDC51A}" type="presParOf" srcId="{7E3059D6-9AB3-4B32-959F-36A899A2A85D}" destId="{311F6CA2-7E87-44C4-AAEB-EE6F3E10E48D}" srcOrd="1" destOrd="0" presId="urn:microsoft.com/office/officeart/2018/2/layout/IconVerticalSolidList"/>
    <dgm:cxn modelId="{340BCB54-8C1F-4E90-BBC0-F8820B30606A}" type="presParOf" srcId="{7E3059D6-9AB3-4B32-959F-36A899A2A85D}" destId="{F76FB724-0DD9-4A63-A5B6-7B54FA99A9A4}" srcOrd="2" destOrd="0" presId="urn:microsoft.com/office/officeart/2018/2/layout/IconVerticalSolidList"/>
    <dgm:cxn modelId="{3057F8F8-C930-4D6C-A726-FC5F0E56A41F}" type="presParOf" srcId="{7E3059D6-9AB3-4B32-959F-36A899A2A85D}" destId="{07EDAC25-8153-4A30-BB59-A2C3B6760DC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4C6870-90E6-4C83-ADBB-82BD713C2BEE}" type="doc">
      <dgm:prSet loTypeId="urn:microsoft.com/office/officeart/2005/8/layout/vList2" loCatId="Inbox" qsTypeId="urn:microsoft.com/office/officeart/2005/8/quickstyle/simple1" qsCatId="simple" csTypeId="urn:microsoft.com/office/officeart/2005/8/colors/ColorSchemeForSuggestions" csCatId="other"/>
      <dgm:spPr/>
      <dgm:t>
        <a:bodyPr/>
        <a:lstStyle/>
        <a:p>
          <a:endParaRPr lang="en-US"/>
        </a:p>
      </dgm:t>
    </dgm:pt>
    <dgm:pt modelId="{8FF17229-7F2B-4DEA-B36B-9C3DFD48BE6C}">
      <dgm:prSet/>
      <dgm:spPr/>
      <dgm:t>
        <a:bodyPr/>
        <a:lstStyle/>
        <a:p>
          <a:r>
            <a:rPr lang="en-US"/>
            <a:t>Fast-Track Appeals to Independent Review Entity (IRE) before services end for</a:t>
          </a:r>
        </a:p>
      </dgm:t>
    </dgm:pt>
    <dgm:pt modelId="{3D20CBF6-9BAF-41E8-BB9E-1ECE3B63B515}" type="parTrans" cxnId="{1EB1632A-8981-4108-8314-0ACF3B5DB2F6}">
      <dgm:prSet/>
      <dgm:spPr/>
      <dgm:t>
        <a:bodyPr/>
        <a:lstStyle/>
        <a:p>
          <a:endParaRPr lang="en-US"/>
        </a:p>
      </dgm:t>
    </dgm:pt>
    <dgm:pt modelId="{55ED6789-1113-4E37-9C28-FAA2591E4902}" type="sibTrans" cxnId="{1EB1632A-8981-4108-8314-0ACF3B5DB2F6}">
      <dgm:prSet/>
      <dgm:spPr/>
      <dgm:t>
        <a:bodyPr/>
        <a:lstStyle/>
        <a:p>
          <a:endParaRPr lang="en-US"/>
        </a:p>
      </dgm:t>
    </dgm:pt>
    <dgm:pt modelId="{4A639FE9-FCDB-4B73-9339-5318B0855E97}">
      <dgm:prSet/>
      <dgm:spPr/>
      <dgm:t>
        <a:bodyPr/>
        <a:lstStyle/>
        <a:p>
          <a:r>
            <a:rPr lang="en-US"/>
            <a:t>Terminations of  home health, SNF, CORF</a:t>
          </a:r>
        </a:p>
      </dgm:t>
    </dgm:pt>
    <dgm:pt modelId="{5A68B675-3AF7-4FE9-BF4F-7C547D6A4967}" type="parTrans" cxnId="{9412EDF7-707E-4C8C-8DB5-B87FFA3FAEB9}">
      <dgm:prSet/>
      <dgm:spPr/>
      <dgm:t>
        <a:bodyPr/>
        <a:lstStyle/>
        <a:p>
          <a:endParaRPr lang="en-US"/>
        </a:p>
      </dgm:t>
    </dgm:pt>
    <dgm:pt modelId="{2B6F3398-F182-4DC8-A6AE-76EE307AA142}" type="sibTrans" cxnId="{9412EDF7-707E-4C8C-8DB5-B87FFA3FAEB9}">
      <dgm:prSet/>
      <dgm:spPr/>
      <dgm:t>
        <a:bodyPr/>
        <a:lstStyle/>
        <a:p>
          <a:endParaRPr lang="en-US"/>
        </a:p>
      </dgm:t>
    </dgm:pt>
    <dgm:pt modelId="{45CCB0D9-D103-440A-BBBF-3D0AA75FD38F}">
      <dgm:prSet/>
      <dgm:spPr/>
      <dgm:t>
        <a:bodyPr/>
        <a:lstStyle/>
        <a:p>
          <a:r>
            <a:rPr lang="en-US"/>
            <a:t>Two-day advance notice</a:t>
          </a:r>
        </a:p>
      </dgm:t>
    </dgm:pt>
    <dgm:pt modelId="{7187D911-BD64-4DD6-AF7D-A6B429AB1F69}" type="parTrans" cxnId="{974A7FD2-8840-4702-9D46-005923613E27}">
      <dgm:prSet/>
      <dgm:spPr/>
      <dgm:t>
        <a:bodyPr/>
        <a:lstStyle/>
        <a:p>
          <a:endParaRPr lang="en-US"/>
        </a:p>
      </dgm:t>
    </dgm:pt>
    <dgm:pt modelId="{39825F88-A68A-41F7-BFFD-8A00D29A1A3A}" type="sibTrans" cxnId="{974A7FD2-8840-4702-9D46-005923613E27}">
      <dgm:prSet/>
      <dgm:spPr/>
      <dgm:t>
        <a:bodyPr/>
        <a:lstStyle/>
        <a:p>
          <a:endParaRPr lang="en-US"/>
        </a:p>
      </dgm:t>
    </dgm:pt>
    <dgm:pt modelId="{4C891750-2F92-4CCF-9ACA-1B2605659E2D}">
      <dgm:prSet/>
      <dgm:spPr/>
      <dgm:t>
        <a:bodyPr/>
        <a:lstStyle/>
        <a:p>
          <a:r>
            <a:rPr lang="en-US"/>
            <a:t>Request review by noon of day after receive notice</a:t>
          </a:r>
        </a:p>
      </dgm:t>
    </dgm:pt>
    <dgm:pt modelId="{0A30271E-BD57-4930-B0F5-DB5A1128B068}" type="parTrans" cxnId="{E3509DB3-D41F-4CC7-8189-CDDD10B45F32}">
      <dgm:prSet/>
      <dgm:spPr/>
      <dgm:t>
        <a:bodyPr/>
        <a:lstStyle/>
        <a:p>
          <a:endParaRPr lang="en-US"/>
        </a:p>
      </dgm:t>
    </dgm:pt>
    <dgm:pt modelId="{0140C90D-1841-44C3-B9CD-59C12CFA928B}" type="sibTrans" cxnId="{E3509DB3-D41F-4CC7-8189-CDDD10B45F32}">
      <dgm:prSet/>
      <dgm:spPr/>
      <dgm:t>
        <a:bodyPr/>
        <a:lstStyle/>
        <a:p>
          <a:endParaRPr lang="en-US"/>
        </a:p>
      </dgm:t>
    </dgm:pt>
    <dgm:pt modelId="{6861D8EF-181F-401B-AF6B-D37BBF5DE405}">
      <dgm:prSet/>
      <dgm:spPr/>
      <dgm:t>
        <a:bodyPr/>
        <a:lstStyle/>
        <a:p>
          <a:r>
            <a:rPr lang="en-US"/>
            <a:t>IRE issues decision by noon of day after day it receives appeal request</a:t>
          </a:r>
        </a:p>
      </dgm:t>
    </dgm:pt>
    <dgm:pt modelId="{75357C19-0472-4F9D-8B1F-4B05C4217C07}" type="parTrans" cxnId="{F0369A06-FCFB-4A5B-B9C1-5A5C14AA4C70}">
      <dgm:prSet/>
      <dgm:spPr/>
      <dgm:t>
        <a:bodyPr/>
        <a:lstStyle/>
        <a:p>
          <a:endParaRPr lang="en-US"/>
        </a:p>
      </dgm:t>
    </dgm:pt>
    <dgm:pt modelId="{3A48618C-7D23-49DA-A14C-E89BCFA24941}" type="sibTrans" cxnId="{F0369A06-FCFB-4A5B-B9C1-5A5C14AA4C70}">
      <dgm:prSet/>
      <dgm:spPr/>
      <dgm:t>
        <a:bodyPr/>
        <a:lstStyle/>
        <a:p>
          <a:endParaRPr lang="en-US"/>
        </a:p>
      </dgm:t>
    </dgm:pt>
    <dgm:pt modelId="{E385BF7E-A14A-4658-95B1-C7216B21B825}">
      <dgm:prSet/>
      <dgm:spPr/>
      <dgm:t>
        <a:bodyPr/>
        <a:lstStyle/>
        <a:p>
          <a:r>
            <a:rPr lang="en-US"/>
            <a:t>60 days to request reconsideration by IRE</a:t>
          </a:r>
        </a:p>
      </dgm:t>
    </dgm:pt>
    <dgm:pt modelId="{A195F49E-6CD1-4176-BD4E-37398D7CE6D9}" type="parTrans" cxnId="{ECA0F174-1DC8-4BD7-8D27-A9100A6B2B48}">
      <dgm:prSet/>
      <dgm:spPr/>
      <dgm:t>
        <a:bodyPr/>
        <a:lstStyle/>
        <a:p>
          <a:endParaRPr lang="en-US"/>
        </a:p>
      </dgm:t>
    </dgm:pt>
    <dgm:pt modelId="{036EEADD-EE8F-43DC-9A60-049076387617}" type="sibTrans" cxnId="{ECA0F174-1DC8-4BD7-8D27-A9100A6B2B48}">
      <dgm:prSet/>
      <dgm:spPr/>
      <dgm:t>
        <a:bodyPr/>
        <a:lstStyle/>
        <a:p>
          <a:endParaRPr lang="en-US"/>
        </a:p>
      </dgm:t>
    </dgm:pt>
    <dgm:pt modelId="{E6E18E71-9657-4EA5-A50F-C6FAB1F6E5A0}">
      <dgm:prSet/>
      <dgm:spPr/>
      <dgm:t>
        <a:bodyPr/>
        <a:lstStyle/>
        <a:p>
          <a:r>
            <a:rPr lang="en-US"/>
            <a:t>14 days for IRE to act</a:t>
          </a:r>
        </a:p>
      </dgm:t>
    </dgm:pt>
    <dgm:pt modelId="{98FEF50D-5065-41FF-94A4-9B89322FB98D}" type="parTrans" cxnId="{1E267E53-FFB0-4967-A548-59F387EEF22D}">
      <dgm:prSet/>
      <dgm:spPr/>
      <dgm:t>
        <a:bodyPr/>
        <a:lstStyle/>
        <a:p>
          <a:endParaRPr lang="en-US"/>
        </a:p>
      </dgm:t>
    </dgm:pt>
    <dgm:pt modelId="{C768ACBE-52CE-4FBD-8071-22BF77B870AA}" type="sibTrans" cxnId="{1E267E53-FFB0-4967-A548-59F387EEF22D}">
      <dgm:prSet/>
      <dgm:spPr/>
      <dgm:t>
        <a:bodyPr/>
        <a:lstStyle/>
        <a:p>
          <a:endParaRPr lang="en-US"/>
        </a:p>
      </dgm:t>
    </dgm:pt>
    <dgm:pt modelId="{8F9BB7B4-EB8F-8E47-BB88-5FE3E9AFF81E}" type="pres">
      <dgm:prSet presAssocID="{B84C6870-90E6-4C83-ADBB-82BD713C2BEE}" presName="linear" presStyleCnt="0">
        <dgm:presLayoutVars>
          <dgm:animLvl val="lvl"/>
          <dgm:resizeHandles val="exact"/>
        </dgm:presLayoutVars>
      </dgm:prSet>
      <dgm:spPr/>
    </dgm:pt>
    <dgm:pt modelId="{D404A059-2D71-F54B-AF9B-1C640D341AB0}" type="pres">
      <dgm:prSet presAssocID="{8FF17229-7F2B-4DEA-B36B-9C3DFD48BE6C}" presName="parentText" presStyleLbl="node1" presStyleIdx="0" presStyleCnt="2">
        <dgm:presLayoutVars>
          <dgm:chMax val="0"/>
          <dgm:bulletEnabled val="1"/>
        </dgm:presLayoutVars>
      </dgm:prSet>
      <dgm:spPr/>
    </dgm:pt>
    <dgm:pt modelId="{F033F828-CA3D-FC40-B813-5C77C7CA757D}" type="pres">
      <dgm:prSet presAssocID="{8FF17229-7F2B-4DEA-B36B-9C3DFD48BE6C}" presName="childText" presStyleLbl="revTx" presStyleIdx="0" presStyleCnt="2">
        <dgm:presLayoutVars>
          <dgm:bulletEnabled val="1"/>
        </dgm:presLayoutVars>
      </dgm:prSet>
      <dgm:spPr/>
    </dgm:pt>
    <dgm:pt modelId="{69E24073-C69E-3F4B-8DEE-4C5139382E15}" type="pres">
      <dgm:prSet presAssocID="{E385BF7E-A14A-4658-95B1-C7216B21B825}" presName="parentText" presStyleLbl="node1" presStyleIdx="1" presStyleCnt="2">
        <dgm:presLayoutVars>
          <dgm:chMax val="0"/>
          <dgm:bulletEnabled val="1"/>
        </dgm:presLayoutVars>
      </dgm:prSet>
      <dgm:spPr/>
    </dgm:pt>
    <dgm:pt modelId="{ED6EB9A7-BEA8-E147-9743-03698990D14F}" type="pres">
      <dgm:prSet presAssocID="{E385BF7E-A14A-4658-95B1-C7216B21B825}" presName="childText" presStyleLbl="revTx" presStyleIdx="1" presStyleCnt="2">
        <dgm:presLayoutVars>
          <dgm:bulletEnabled val="1"/>
        </dgm:presLayoutVars>
      </dgm:prSet>
      <dgm:spPr/>
    </dgm:pt>
  </dgm:ptLst>
  <dgm:cxnLst>
    <dgm:cxn modelId="{F0369A06-FCFB-4A5B-B9C1-5A5C14AA4C70}" srcId="{8FF17229-7F2B-4DEA-B36B-9C3DFD48BE6C}" destId="{6861D8EF-181F-401B-AF6B-D37BBF5DE405}" srcOrd="3" destOrd="0" parTransId="{75357C19-0472-4F9D-8B1F-4B05C4217C07}" sibTransId="{3A48618C-7D23-49DA-A14C-E89BCFA24941}"/>
    <dgm:cxn modelId="{1EB1632A-8981-4108-8314-0ACF3B5DB2F6}" srcId="{B84C6870-90E6-4C83-ADBB-82BD713C2BEE}" destId="{8FF17229-7F2B-4DEA-B36B-9C3DFD48BE6C}" srcOrd="0" destOrd="0" parTransId="{3D20CBF6-9BAF-41E8-BB9E-1ECE3B63B515}" sibTransId="{55ED6789-1113-4E37-9C28-FAA2591E4902}"/>
    <dgm:cxn modelId="{126FF23C-A439-684D-AECF-4068C1832162}" type="presOf" srcId="{E6E18E71-9657-4EA5-A50F-C6FAB1F6E5A0}" destId="{ED6EB9A7-BEA8-E147-9743-03698990D14F}" srcOrd="0" destOrd="0" presId="urn:microsoft.com/office/officeart/2005/8/layout/vList2"/>
    <dgm:cxn modelId="{37362964-143A-9347-A1CA-C2F90FD98350}" type="presOf" srcId="{B84C6870-90E6-4C83-ADBB-82BD713C2BEE}" destId="{8F9BB7B4-EB8F-8E47-BB88-5FE3E9AFF81E}" srcOrd="0" destOrd="0" presId="urn:microsoft.com/office/officeart/2005/8/layout/vList2"/>
    <dgm:cxn modelId="{1E267E53-FFB0-4967-A548-59F387EEF22D}" srcId="{E385BF7E-A14A-4658-95B1-C7216B21B825}" destId="{E6E18E71-9657-4EA5-A50F-C6FAB1F6E5A0}" srcOrd="0" destOrd="0" parTransId="{98FEF50D-5065-41FF-94A4-9B89322FB98D}" sibTransId="{C768ACBE-52CE-4FBD-8071-22BF77B870AA}"/>
    <dgm:cxn modelId="{FFDF8073-4FA7-6C46-932A-A19B7F783D27}" type="presOf" srcId="{E385BF7E-A14A-4658-95B1-C7216B21B825}" destId="{69E24073-C69E-3F4B-8DEE-4C5139382E15}" srcOrd="0" destOrd="0" presId="urn:microsoft.com/office/officeart/2005/8/layout/vList2"/>
    <dgm:cxn modelId="{ECA0F174-1DC8-4BD7-8D27-A9100A6B2B48}" srcId="{B84C6870-90E6-4C83-ADBB-82BD713C2BEE}" destId="{E385BF7E-A14A-4658-95B1-C7216B21B825}" srcOrd="1" destOrd="0" parTransId="{A195F49E-6CD1-4176-BD4E-37398D7CE6D9}" sibTransId="{036EEADD-EE8F-43DC-9A60-049076387617}"/>
    <dgm:cxn modelId="{E9500677-1E3A-AB4A-B6F8-EEF04B0E7A80}" type="presOf" srcId="{8FF17229-7F2B-4DEA-B36B-9C3DFD48BE6C}" destId="{D404A059-2D71-F54B-AF9B-1C640D341AB0}" srcOrd="0" destOrd="0" presId="urn:microsoft.com/office/officeart/2005/8/layout/vList2"/>
    <dgm:cxn modelId="{6403D07F-9FB7-1445-B476-034267568085}" type="presOf" srcId="{45CCB0D9-D103-440A-BBBF-3D0AA75FD38F}" destId="{F033F828-CA3D-FC40-B813-5C77C7CA757D}" srcOrd="0" destOrd="1" presId="urn:microsoft.com/office/officeart/2005/8/layout/vList2"/>
    <dgm:cxn modelId="{E3509DB3-D41F-4CC7-8189-CDDD10B45F32}" srcId="{8FF17229-7F2B-4DEA-B36B-9C3DFD48BE6C}" destId="{4C891750-2F92-4CCF-9ACA-1B2605659E2D}" srcOrd="2" destOrd="0" parTransId="{0A30271E-BD57-4930-B0F5-DB5A1128B068}" sibTransId="{0140C90D-1841-44C3-B9CD-59C12CFA928B}"/>
    <dgm:cxn modelId="{142C03B7-F35B-FC48-9D49-2F73E9DF14D6}" type="presOf" srcId="{4A639FE9-FCDB-4B73-9339-5318B0855E97}" destId="{F033F828-CA3D-FC40-B813-5C77C7CA757D}" srcOrd="0" destOrd="0" presId="urn:microsoft.com/office/officeart/2005/8/layout/vList2"/>
    <dgm:cxn modelId="{92F042D0-B6AE-3A4C-ADD3-A5DEBE5BF164}" type="presOf" srcId="{6861D8EF-181F-401B-AF6B-D37BBF5DE405}" destId="{F033F828-CA3D-FC40-B813-5C77C7CA757D}" srcOrd="0" destOrd="3" presId="urn:microsoft.com/office/officeart/2005/8/layout/vList2"/>
    <dgm:cxn modelId="{974A7FD2-8840-4702-9D46-005923613E27}" srcId="{8FF17229-7F2B-4DEA-B36B-9C3DFD48BE6C}" destId="{45CCB0D9-D103-440A-BBBF-3D0AA75FD38F}" srcOrd="1" destOrd="0" parTransId="{7187D911-BD64-4DD6-AF7D-A6B429AB1F69}" sibTransId="{39825F88-A68A-41F7-BFFD-8A00D29A1A3A}"/>
    <dgm:cxn modelId="{6DE209EA-13EF-3144-824D-91350BC51F5B}" type="presOf" srcId="{4C891750-2F92-4CCF-9ACA-1B2605659E2D}" destId="{F033F828-CA3D-FC40-B813-5C77C7CA757D}" srcOrd="0" destOrd="2" presId="urn:microsoft.com/office/officeart/2005/8/layout/vList2"/>
    <dgm:cxn modelId="{9412EDF7-707E-4C8C-8DB5-B87FFA3FAEB9}" srcId="{8FF17229-7F2B-4DEA-B36B-9C3DFD48BE6C}" destId="{4A639FE9-FCDB-4B73-9339-5318B0855E97}" srcOrd="0" destOrd="0" parTransId="{5A68B675-3AF7-4FE9-BF4F-7C547D6A4967}" sibTransId="{2B6F3398-F182-4DC8-A6AE-76EE307AA142}"/>
    <dgm:cxn modelId="{ADDDCE3D-8A59-8445-830D-552B09307A82}" type="presParOf" srcId="{8F9BB7B4-EB8F-8E47-BB88-5FE3E9AFF81E}" destId="{D404A059-2D71-F54B-AF9B-1C640D341AB0}" srcOrd="0" destOrd="0" presId="urn:microsoft.com/office/officeart/2005/8/layout/vList2"/>
    <dgm:cxn modelId="{00F44FA7-C397-C04F-AA55-11D519ACDA28}" type="presParOf" srcId="{8F9BB7B4-EB8F-8E47-BB88-5FE3E9AFF81E}" destId="{F033F828-CA3D-FC40-B813-5C77C7CA757D}" srcOrd="1" destOrd="0" presId="urn:microsoft.com/office/officeart/2005/8/layout/vList2"/>
    <dgm:cxn modelId="{8ABA1194-CB4B-5840-B5D9-A1B30DA67BF5}" type="presParOf" srcId="{8F9BB7B4-EB8F-8E47-BB88-5FE3E9AFF81E}" destId="{69E24073-C69E-3F4B-8DEE-4C5139382E15}" srcOrd="2" destOrd="0" presId="urn:microsoft.com/office/officeart/2005/8/layout/vList2"/>
    <dgm:cxn modelId="{1FEF274F-CF12-924E-AA80-E22E1F3A2B7B}" type="presParOf" srcId="{8F9BB7B4-EB8F-8E47-BB88-5FE3E9AFF81E}" destId="{ED6EB9A7-BEA8-E147-9743-03698990D14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7761D-590E-9C46-965E-A84F1F217F08}">
      <dsp:nvSpPr>
        <dsp:cNvPr id="0" name=""/>
        <dsp:cNvSpPr/>
      </dsp:nvSpPr>
      <dsp:spPr>
        <a:xfrm>
          <a:off x="2438026" y="1912763"/>
          <a:ext cx="1219200" cy="1219200"/>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b="1" kern="1200" dirty="0"/>
            <a:t>Clearinghouse: </a:t>
          </a:r>
          <a:r>
            <a:rPr lang="en-US" sz="1300" kern="1200" dirty="0"/>
            <a:t>Claims dispatched and processed for payment</a:t>
          </a:r>
        </a:p>
      </dsp:txBody>
      <dsp:txXfrm>
        <a:off x="2497542" y="1972279"/>
        <a:ext cx="1100168" cy="1100168"/>
      </dsp:txXfrm>
    </dsp:sp>
    <dsp:sp modelId="{AE0C966F-8EC9-DF49-ABB0-D2F537561657}">
      <dsp:nvSpPr>
        <dsp:cNvPr id="0" name=""/>
        <dsp:cNvSpPr/>
      </dsp:nvSpPr>
      <dsp:spPr>
        <a:xfrm rot="16200000">
          <a:off x="2659594" y="1524731"/>
          <a:ext cx="776063" cy="0"/>
        </a:xfrm>
        <a:custGeom>
          <a:avLst/>
          <a:gdLst/>
          <a:ahLst/>
          <a:cxnLst/>
          <a:rect l="0" t="0" r="0" b="0"/>
          <a:pathLst>
            <a:path>
              <a:moveTo>
                <a:pt x="0" y="0"/>
              </a:moveTo>
              <a:lnTo>
                <a:pt x="776063"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EAC240A-BB1F-5845-ADC0-A8FC83A386EE}">
      <dsp:nvSpPr>
        <dsp:cNvPr id="0" name=""/>
        <dsp:cNvSpPr/>
      </dsp:nvSpPr>
      <dsp:spPr>
        <a:xfrm>
          <a:off x="2438025" y="161527"/>
          <a:ext cx="1219202" cy="975172"/>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US" sz="1500" b="1" kern="1200" dirty="0"/>
            <a:t>Payer: </a:t>
          </a:r>
          <a:r>
            <a:rPr lang="en-US" sz="1500" kern="1200" dirty="0"/>
            <a:t>Claims Adjudicated</a:t>
          </a:r>
        </a:p>
      </dsp:txBody>
      <dsp:txXfrm>
        <a:off x="2485629" y="209131"/>
        <a:ext cx="1123994" cy="879964"/>
      </dsp:txXfrm>
    </dsp:sp>
    <dsp:sp modelId="{E89F46B1-834E-6240-B4D4-281D6106F235}">
      <dsp:nvSpPr>
        <dsp:cNvPr id="0" name=""/>
        <dsp:cNvSpPr/>
      </dsp:nvSpPr>
      <dsp:spPr>
        <a:xfrm rot="1800000">
          <a:off x="3628109" y="2982981"/>
          <a:ext cx="434660" cy="0"/>
        </a:xfrm>
        <a:custGeom>
          <a:avLst/>
          <a:gdLst/>
          <a:ahLst/>
          <a:cxnLst/>
          <a:rect l="0" t="0" r="0" b="0"/>
          <a:pathLst>
            <a:path>
              <a:moveTo>
                <a:pt x="0" y="0"/>
              </a:moveTo>
              <a:lnTo>
                <a:pt x="434660"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033DCF5-1A56-ED43-8002-DC6DD2FD5EFC}">
      <dsp:nvSpPr>
        <dsp:cNvPr id="0" name=""/>
        <dsp:cNvSpPr/>
      </dsp:nvSpPr>
      <dsp:spPr>
        <a:xfrm>
          <a:off x="4033653" y="3015505"/>
          <a:ext cx="1272510" cy="886967"/>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dirty="0"/>
            <a:t>Practice: </a:t>
          </a:r>
        </a:p>
        <a:p>
          <a:pPr marL="0" lvl="0" indent="0" algn="ctr" defTabSz="533400">
            <a:lnSpc>
              <a:spcPct val="90000"/>
            </a:lnSpc>
            <a:spcBef>
              <a:spcPct val="0"/>
            </a:spcBef>
            <a:spcAft>
              <a:spcPct val="35000"/>
            </a:spcAft>
            <a:buNone/>
          </a:pPr>
          <a:r>
            <a:rPr lang="en-US" sz="1200" b="1" kern="1200" dirty="0"/>
            <a:t>Inbound Remittance </a:t>
          </a:r>
        </a:p>
        <a:p>
          <a:pPr marL="0" lvl="0" indent="0" algn="ctr" defTabSz="533400">
            <a:lnSpc>
              <a:spcPct val="90000"/>
            </a:lnSpc>
            <a:spcBef>
              <a:spcPct val="0"/>
            </a:spcBef>
            <a:spcAft>
              <a:spcPct val="35000"/>
            </a:spcAft>
            <a:buNone/>
          </a:pPr>
          <a:r>
            <a:rPr lang="en-US" sz="1200" kern="1200" dirty="0"/>
            <a:t>ANSI 835</a:t>
          </a:r>
        </a:p>
      </dsp:txBody>
      <dsp:txXfrm>
        <a:off x="4076951" y="3058803"/>
        <a:ext cx="1185914" cy="800371"/>
      </dsp:txXfrm>
    </dsp:sp>
    <dsp:sp modelId="{7BF8905C-1EF1-B143-84DF-658C0A8F9091}">
      <dsp:nvSpPr>
        <dsp:cNvPr id="0" name=""/>
        <dsp:cNvSpPr/>
      </dsp:nvSpPr>
      <dsp:spPr>
        <a:xfrm rot="9000000">
          <a:off x="2031677" y="2983197"/>
          <a:ext cx="435523" cy="0"/>
        </a:xfrm>
        <a:custGeom>
          <a:avLst/>
          <a:gdLst/>
          <a:ahLst/>
          <a:cxnLst/>
          <a:rect l="0" t="0" r="0" b="0"/>
          <a:pathLst>
            <a:path>
              <a:moveTo>
                <a:pt x="0" y="0"/>
              </a:moveTo>
              <a:lnTo>
                <a:pt x="435523"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A6B3703-4AAE-5547-86AD-28F84B4BA0AC}">
      <dsp:nvSpPr>
        <dsp:cNvPr id="0" name=""/>
        <dsp:cNvSpPr/>
      </dsp:nvSpPr>
      <dsp:spPr>
        <a:xfrm>
          <a:off x="789836" y="3017404"/>
          <a:ext cx="1271015" cy="883168"/>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b="1" kern="1200" dirty="0"/>
            <a:t>Provider: </a:t>
          </a:r>
          <a:r>
            <a:rPr lang="en-US" sz="1300" kern="1200" dirty="0"/>
            <a:t>Outbound Claim  ANSI 837</a:t>
          </a:r>
        </a:p>
      </dsp:txBody>
      <dsp:txXfrm>
        <a:off x="832949" y="3060517"/>
        <a:ext cx="1184789" cy="796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8DEB4-C608-4EA9-92AA-C2AE765E8A5A}">
      <dsp:nvSpPr>
        <dsp:cNvPr id="0" name=""/>
        <dsp:cNvSpPr/>
      </dsp:nvSpPr>
      <dsp:spPr>
        <a:xfrm>
          <a:off x="589" y="527409"/>
          <a:ext cx="2298568" cy="137914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Denials (both current and long term)</a:t>
          </a:r>
        </a:p>
      </dsp:txBody>
      <dsp:txXfrm>
        <a:off x="589" y="527409"/>
        <a:ext cx="2298568" cy="1379140"/>
      </dsp:txXfrm>
    </dsp:sp>
    <dsp:sp modelId="{FE81EE08-549C-4891-952E-0673E185CC7B}">
      <dsp:nvSpPr>
        <dsp:cNvPr id="0" name=""/>
        <dsp:cNvSpPr/>
      </dsp:nvSpPr>
      <dsp:spPr>
        <a:xfrm>
          <a:off x="2529014" y="527409"/>
          <a:ext cx="2298568" cy="137914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Days to Payment</a:t>
          </a:r>
        </a:p>
      </dsp:txBody>
      <dsp:txXfrm>
        <a:off x="2529014" y="527409"/>
        <a:ext cx="2298568" cy="1379140"/>
      </dsp:txXfrm>
    </dsp:sp>
    <dsp:sp modelId="{305CD4E1-5C9B-4E1E-BC4E-E4365A3B1DE4}">
      <dsp:nvSpPr>
        <dsp:cNvPr id="0" name=""/>
        <dsp:cNvSpPr/>
      </dsp:nvSpPr>
      <dsp:spPr>
        <a:xfrm>
          <a:off x="589" y="2136407"/>
          <a:ext cx="2298568" cy="137914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Days to File</a:t>
          </a:r>
        </a:p>
      </dsp:txBody>
      <dsp:txXfrm>
        <a:off x="589" y="2136407"/>
        <a:ext cx="2298568" cy="1379140"/>
      </dsp:txXfrm>
    </dsp:sp>
    <dsp:sp modelId="{931B706C-7740-4555-B0AE-1DB52FE7DC3D}">
      <dsp:nvSpPr>
        <dsp:cNvPr id="0" name=""/>
        <dsp:cNvSpPr/>
      </dsp:nvSpPr>
      <dsp:spPr>
        <a:xfrm>
          <a:off x="2529014" y="2136407"/>
          <a:ext cx="2298568" cy="137914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Reasons for Denial</a:t>
          </a:r>
        </a:p>
      </dsp:txBody>
      <dsp:txXfrm>
        <a:off x="2529014" y="2136407"/>
        <a:ext cx="2298568" cy="1379140"/>
      </dsp:txXfrm>
    </dsp:sp>
    <dsp:sp modelId="{4DAF4F71-7D62-45C2-9F46-F782CEC2679C}">
      <dsp:nvSpPr>
        <dsp:cNvPr id="0" name=""/>
        <dsp:cNvSpPr/>
      </dsp:nvSpPr>
      <dsp:spPr>
        <a:xfrm>
          <a:off x="589" y="3745404"/>
          <a:ext cx="2298568" cy="137914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Clean Claims</a:t>
          </a:r>
        </a:p>
      </dsp:txBody>
      <dsp:txXfrm>
        <a:off x="589" y="3745404"/>
        <a:ext cx="2298568" cy="1379140"/>
      </dsp:txXfrm>
    </dsp:sp>
    <dsp:sp modelId="{5E683DDB-8B25-4DB3-9093-1CEFAFD62536}">
      <dsp:nvSpPr>
        <dsp:cNvPr id="0" name=""/>
        <dsp:cNvSpPr/>
      </dsp:nvSpPr>
      <dsp:spPr>
        <a:xfrm>
          <a:off x="2529014" y="3745404"/>
          <a:ext cx="2298568" cy="137914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Unpaid Claims</a:t>
          </a:r>
        </a:p>
      </dsp:txBody>
      <dsp:txXfrm>
        <a:off x="2529014" y="3745404"/>
        <a:ext cx="2298568" cy="13791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A313C-8210-49B6-A0A4-6C573F68F1C8}">
      <dsp:nvSpPr>
        <dsp:cNvPr id="0" name=""/>
        <dsp:cNvSpPr/>
      </dsp:nvSpPr>
      <dsp:spPr>
        <a:xfrm>
          <a:off x="0" y="615168"/>
          <a:ext cx="11158069" cy="11356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75CF92-E668-4EF3-A25A-74FEF0F8D344}">
      <dsp:nvSpPr>
        <dsp:cNvPr id="0" name=""/>
        <dsp:cNvSpPr/>
      </dsp:nvSpPr>
      <dsp:spPr>
        <a:xfrm>
          <a:off x="343547" y="870699"/>
          <a:ext cx="624632" cy="6246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D4D124-5D86-494E-AB5D-26BEAC5A18FB}">
      <dsp:nvSpPr>
        <dsp:cNvPr id="0" name=""/>
        <dsp:cNvSpPr/>
      </dsp:nvSpPr>
      <dsp:spPr>
        <a:xfrm>
          <a:off x="1311728" y="615168"/>
          <a:ext cx="9846341" cy="1135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194" tIns="120194" rIns="120194" bIns="120194" numCol="1" spcCol="1270" anchor="ctr" anchorCtr="0">
          <a:noAutofit/>
        </a:bodyPr>
        <a:lstStyle/>
        <a:p>
          <a:pPr marL="0" lvl="0" indent="0" algn="l" defTabSz="755650">
            <a:lnSpc>
              <a:spcPct val="100000"/>
            </a:lnSpc>
            <a:spcBef>
              <a:spcPct val="0"/>
            </a:spcBef>
            <a:spcAft>
              <a:spcPct val="35000"/>
            </a:spcAft>
            <a:buNone/>
          </a:pPr>
          <a:r>
            <a:rPr lang="en-US" sz="1700" b="0" i="0" kern="1200"/>
            <a:t>Review and update provider contracts: Ensure that provider contracts clearly define the maximum number of hours, days, or units that can be billed within a specific period. Regularly review and update these contracts to align with the services provided and any changes in regulations or payer requirements.</a:t>
          </a:r>
          <a:endParaRPr lang="en-US" sz="1700" kern="1200"/>
        </a:p>
      </dsp:txBody>
      <dsp:txXfrm>
        <a:off x="1311728" y="615168"/>
        <a:ext cx="9846341" cy="1135695"/>
      </dsp:txXfrm>
    </dsp:sp>
    <dsp:sp modelId="{A69014B0-AE38-455A-88A1-3F158D803E92}">
      <dsp:nvSpPr>
        <dsp:cNvPr id="0" name=""/>
        <dsp:cNvSpPr/>
      </dsp:nvSpPr>
      <dsp:spPr>
        <a:xfrm>
          <a:off x="0" y="2034787"/>
          <a:ext cx="11158069" cy="11356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1F6CA2-7E87-44C4-AAEB-EE6F3E10E48D}">
      <dsp:nvSpPr>
        <dsp:cNvPr id="0" name=""/>
        <dsp:cNvSpPr/>
      </dsp:nvSpPr>
      <dsp:spPr>
        <a:xfrm>
          <a:off x="343547" y="2290319"/>
          <a:ext cx="624632" cy="6246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EDAC25-8153-4A30-BB59-A2C3B6760DCF}">
      <dsp:nvSpPr>
        <dsp:cNvPr id="0" name=""/>
        <dsp:cNvSpPr/>
      </dsp:nvSpPr>
      <dsp:spPr>
        <a:xfrm>
          <a:off x="1311728" y="2034787"/>
          <a:ext cx="9846341" cy="1135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194" tIns="120194" rIns="120194" bIns="120194" numCol="1" spcCol="1270" anchor="ctr" anchorCtr="0">
          <a:noAutofit/>
        </a:bodyPr>
        <a:lstStyle/>
        <a:p>
          <a:pPr marL="0" lvl="0" indent="0" algn="l" defTabSz="755650">
            <a:lnSpc>
              <a:spcPct val="100000"/>
            </a:lnSpc>
            <a:spcBef>
              <a:spcPct val="0"/>
            </a:spcBef>
            <a:spcAft>
              <a:spcPct val="35000"/>
            </a:spcAft>
            <a:buNone/>
          </a:pPr>
          <a:r>
            <a:rPr lang="en-US" sz="1700" b="0" i="0" kern="1200"/>
            <a:t>Prioritize pre-authorization and referrals: Before providing services that may exceed the contracted limits, ensure that pre-authorization or referrals are obtained from the payer. This step helps to validate the medical necessity and ensures that the services provided will be reimbursed appropriately.</a:t>
          </a:r>
          <a:endParaRPr lang="en-US" sz="1700" kern="1200"/>
        </a:p>
      </dsp:txBody>
      <dsp:txXfrm>
        <a:off x="1311728" y="2034787"/>
        <a:ext cx="9846341" cy="11356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4A059-2D71-F54B-AF9B-1C640D341AB0}">
      <dsp:nvSpPr>
        <dsp:cNvPr id="0" name=""/>
        <dsp:cNvSpPr/>
      </dsp:nvSpPr>
      <dsp:spPr>
        <a:xfrm>
          <a:off x="0" y="622147"/>
          <a:ext cx="6269038" cy="1074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Fast-Track Appeals to Independent Review Entity (IRE) before services end for</a:t>
          </a:r>
        </a:p>
      </dsp:txBody>
      <dsp:txXfrm>
        <a:off x="52431" y="674578"/>
        <a:ext cx="6164176" cy="969198"/>
      </dsp:txXfrm>
    </dsp:sp>
    <dsp:sp modelId="{F033F828-CA3D-FC40-B813-5C77C7CA757D}">
      <dsp:nvSpPr>
        <dsp:cNvPr id="0" name=""/>
        <dsp:cNvSpPr/>
      </dsp:nvSpPr>
      <dsp:spPr>
        <a:xfrm>
          <a:off x="0" y="1696207"/>
          <a:ext cx="6269038" cy="173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04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Terminations of  home health, SNF, CORF</a:t>
          </a:r>
        </a:p>
        <a:p>
          <a:pPr marL="228600" lvl="1" indent="-228600" algn="l" defTabSz="933450">
            <a:lnSpc>
              <a:spcPct val="90000"/>
            </a:lnSpc>
            <a:spcBef>
              <a:spcPct val="0"/>
            </a:spcBef>
            <a:spcAft>
              <a:spcPct val="20000"/>
            </a:spcAft>
            <a:buChar char="•"/>
          </a:pPr>
          <a:r>
            <a:rPr lang="en-US" sz="2100" kern="1200"/>
            <a:t>Two-day advance notice</a:t>
          </a:r>
        </a:p>
        <a:p>
          <a:pPr marL="228600" lvl="1" indent="-228600" algn="l" defTabSz="933450">
            <a:lnSpc>
              <a:spcPct val="90000"/>
            </a:lnSpc>
            <a:spcBef>
              <a:spcPct val="0"/>
            </a:spcBef>
            <a:spcAft>
              <a:spcPct val="20000"/>
            </a:spcAft>
            <a:buChar char="•"/>
          </a:pPr>
          <a:r>
            <a:rPr lang="en-US" sz="2100" kern="1200"/>
            <a:t>Request review by noon of day after receive notice</a:t>
          </a:r>
        </a:p>
        <a:p>
          <a:pPr marL="228600" lvl="1" indent="-228600" algn="l" defTabSz="933450">
            <a:lnSpc>
              <a:spcPct val="90000"/>
            </a:lnSpc>
            <a:spcBef>
              <a:spcPct val="0"/>
            </a:spcBef>
            <a:spcAft>
              <a:spcPct val="20000"/>
            </a:spcAft>
            <a:buChar char="•"/>
          </a:pPr>
          <a:r>
            <a:rPr lang="en-US" sz="2100" kern="1200"/>
            <a:t>IRE issues decision by noon of day after day it receives appeal request</a:t>
          </a:r>
        </a:p>
      </dsp:txBody>
      <dsp:txXfrm>
        <a:off x="0" y="1696207"/>
        <a:ext cx="6269038" cy="1732590"/>
      </dsp:txXfrm>
    </dsp:sp>
    <dsp:sp modelId="{69E24073-C69E-3F4B-8DEE-4C5139382E15}">
      <dsp:nvSpPr>
        <dsp:cNvPr id="0" name=""/>
        <dsp:cNvSpPr/>
      </dsp:nvSpPr>
      <dsp:spPr>
        <a:xfrm>
          <a:off x="0" y="3428797"/>
          <a:ext cx="6269038" cy="1074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60 days to request reconsideration by IRE</a:t>
          </a:r>
        </a:p>
      </dsp:txBody>
      <dsp:txXfrm>
        <a:off x="52431" y="3481228"/>
        <a:ext cx="6164176" cy="969198"/>
      </dsp:txXfrm>
    </dsp:sp>
    <dsp:sp modelId="{ED6EB9A7-BEA8-E147-9743-03698990D14F}">
      <dsp:nvSpPr>
        <dsp:cNvPr id="0" name=""/>
        <dsp:cNvSpPr/>
      </dsp:nvSpPr>
      <dsp:spPr>
        <a:xfrm>
          <a:off x="0" y="4502857"/>
          <a:ext cx="6269038"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04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14 days for IRE to act</a:t>
          </a:r>
        </a:p>
      </dsp:txBody>
      <dsp:txXfrm>
        <a:off x="0" y="4502857"/>
        <a:ext cx="6269038" cy="447120"/>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EF621-1A36-BE44-B8C8-D728649EDD31}"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EAA18-23A1-A449-B13B-172125BA997C}" type="slidenum">
              <a:rPr lang="en-US" smtClean="0"/>
              <a:t>‹#›</a:t>
            </a:fld>
            <a:endParaRPr lang="en-US"/>
          </a:p>
        </p:txBody>
      </p:sp>
    </p:spTree>
    <p:extLst>
      <p:ext uri="{BB962C8B-B14F-4D97-AF65-F5344CB8AC3E}">
        <p14:creationId xmlns:p14="http://schemas.microsoft.com/office/powerpoint/2010/main" val="548152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cbstx.com/provider/pdf/ndc_faqs.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C7593-5B17-46CE-84E3-10F0F65DC634}" type="slidenum">
              <a:rPr lang="en-US" smtClean="0"/>
              <a:pPr>
                <a:defRPr/>
              </a:pPr>
              <a:t>4</a:t>
            </a:fld>
            <a:endParaRPr lang="en-US" dirty="0"/>
          </a:p>
        </p:txBody>
      </p:sp>
    </p:spTree>
    <p:extLst>
      <p:ext uri="{BB962C8B-B14F-4D97-AF65-F5344CB8AC3E}">
        <p14:creationId xmlns:p14="http://schemas.microsoft.com/office/powerpoint/2010/main" val="53974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80157" indent="-300060">
              <a:defRPr>
                <a:solidFill>
                  <a:schemeClr val="tx1"/>
                </a:solidFill>
                <a:latin typeface="Arial" panose="020B0604020202020204" pitchFamily="34" charset="0"/>
              </a:defRPr>
            </a:lvl2pPr>
            <a:lvl3pPr marL="1200241" indent="-240048">
              <a:defRPr>
                <a:solidFill>
                  <a:schemeClr val="tx1"/>
                </a:solidFill>
                <a:latin typeface="Arial" panose="020B0604020202020204" pitchFamily="34" charset="0"/>
              </a:defRPr>
            </a:lvl3pPr>
            <a:lvl4pPr marL="1680337" indent="-240048">
              <a:defRPr>
                <a:solidFill>
                  <a:schemeClr val="tx1"/>
                </a:solidFill>
                <a:latin typeface="Arial" panose="020B0604020202020204" pitchFamily="34" charset="0"/>
              </a:defRPr>
            </a:lvl4pPr>
            <a:lvl5pPr marL="2160434" indent="-240048">
              <a:defRPr>
                <a:solidFill>
                  <a:schemeClr val="tx1"/>
                </a:solidFill>
                <a:latin typeface="Arial" panose="020B0604020202020204" pitchFamily="34" charset="0"/>
              </a:defRPr>
            </a:lvl5pPr>
            <a:lvl6pPr marL="2640529" indent="-240048" eaLnBrk="0" fontAlgn="base" hangingPunct="0">
              <a:spcBef>
                <a:spcPct val="0"/>
              </a:spcBef>
              <a:spcAft>
                <a:spcPct val="0"/>
              </a:spcAft>
              <a:defRPr>
                <a:solidFill>
                  <a:schemeClr val="tx1"/>
                </a:solidFill>
                <a:latin typeface="Arial" panose="020B0604020202020204" pitchFamily="34" charset="0"/>
              </a:defRPr>
            </a:lvl6pPr>
            <a:lvl7pPr marL="3120626" indent="-240048" eaLnBrk="0" fontAlgn="base" hangingPunct="0">
              <a:spcBef>
                <a:spcPct val="0"/>
              </a:spcBef>
              <a:spcAft>
                <a:spcPct val="0"/>
              </a:spcAft>
              <a:defRPr>
                <a:solidFill>
                  <a:schemeClr val="tx1"/>
                </a:solidFill>
                <a:latin typeface="Arial" panose="020B0604020202020204" pitchFamily="34" charset="0"/>
              </a:defRPr>
            </a:lvl7pPr>
            <a:lvl8pPr marL="3600723" indent="-240048" eaLnBrk="0" fontAlgn="base" hangingPunct="0">
              <a:spcBef>
                <a:spcPct val="0"/>
              </a:spcBef>
              <a:spcAft>
                <a:spcPct val="0"/>
              </a:spcAft>
              <a:defRPr>
                <a:solidFill>
                  <a:schemeClr val="tx1"/>
                </a:solidFill>
                <a:latin typeface="Arial" panose="020B0604020202020204" pitchFamily="34" charset="0"/>
              </a:defRPr>
            </a:lvl8pPr>
            <a:lvl9pPr marL="4080819" indent="-24004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004AE7E-3680-40A9-94D7-18FA5BA30951}" type="slidenum">
              <a:rPr lang="en-US" altLang="en-US" smtClean="0">
                <a:latin typeface="Calibri" panose="020F0502020204030204" pitchFamily="34" charset="0"/>
              </a:rPr>
              <a:pPr fontAlgn="base">
                <a:spcBef>
                  <a:spcPct val="0"/>
                </a:spcBef>
                <a:spcAft>
                  <a:spcPct val="0"/>
                </a:spcAft>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37377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9</a:t>
            </a:fld>
            <a:endParaRPr lang="en-US" dirty="0"/>
          </a:p>
        </p:txBody>
      </p:sp>
    </p:spTree>
    <p:extLst>
      <p:ext uri="{BB962C8B-B14F-4D97-AF65-F5344CB8AC3E}">
        <p14:creationId xmlns:p14="http://schemas.microsoft.com/office/powerpoint/2010/main" val="274604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a:t>
            </a:r>
            <a:r>
              <a:rPr lang="en-US" sz="1200" b="0" i="0" kern="1200" dirty="0">
                <a:solidFill>
                  <a:schemeClr val="tx1"/>
                </a:solidFill>
                <a:effectLst/>
                <a:latin typeface="+mn-lt"/>
                <a:ea typeface="+mn-ea"/>
                <a:cs typeface="+mn-cs"/>
              </a:rPr>
              <a:t>https://www.unitedhealthcareonline.com/.../UHC/en.../NDC_FAQ_Final_Word.pdf</a:t>
            </a:r>
          </a:p>
          <a:p>
            <a:r>
              <a:rPr lang="en-US" sz="1200" b="0" i="0" kern="1200" dirty="0">
                <a:solidFill>
                  <a:schemeClr val="tx1"/>
                </a:solidFill>
                <a:effectLst/>
                <a:latin typeface="+mn-lt"/>
                <a:ea typeface="+mn-ea"/>
                <a:cs typeface="+mn-cs"/>
              </a:rPr>
              <a:t>http://www.mass.gov/eohhs/gov/newsroom/masshealth/providers/national-drug-code-</a:t>
            </a:r>
            <a:r>
              <a:rPr lang="en-US" sz="1200" b="0" i="0" kern="1200" dirty="0" err="1">
                <a:solidFill>
                  <a:schemeClr val="tx1"/>
                </a:solidFill>
                <a:effectLst/>
                <a:latin typeface="+mn-lt"/>
                <a:ea typeface="+mn-ea"/>
                <a:cs typeface="+mn-cs"/>
              </a:rPr>
              <a:t>ndc</a:t>
            </a:r>
            <a:r>
              <a:rPr lang="en-US" sz="1200" b="0" i="0" kern="1200" dirty="0">
                <a:solidFill>
                  <a:schemeClr val="tx1"/>
                </a:solidFill>
                <a:effectLst/>
                <a:latin typeface="+mn-lt"/>
                <a:ea typeface="+mn-ea"/>
                <a:cs typeface="+mn-cs"/>
              </a:rPr>
              <a:t>-requirements-</a:t>
            </a:r>
            <a:r>
              <a:rPr lang="en-US" sz="1200" b="0" i="0" kern="1200" dirty="0" err="1">
                <a:solidFill>
                  <a:schemeClr val="tx1"/>
                </a:solidFill>
                <a:effectLst/>
                <a:latin typeface="+mn-lt"/>
                <a:ea typeface="+mn-ea"/>
                <a:cs typeface="+mn-cs"/>
              </a:rPr>
              <a:t>for.html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hlinkClick r:id="rId3"/>
              </a:rPr>
              <a:t>https://www.bcbstx.com/provider/pdf/ndc_faqs.pdf</a:t>
            </a:r>
            <a:endParaRPr lang="en-US" sz="1200" b="0" i="0" kern="1200" dirty="0">
              <a:solidFill>
                <a:schemeClr val="tx1"/>
              </a:solidFill>
              <a:effectLst/>
              <a:latin typeface="+mn-lt"/>
              <a:ea typeface="+mn-ea"/>
              <a:cs typeface="+mn-cs"/>
            </a:endParaRPr>
          </a:p>
          <a:p>
            <a:endParaRPr lang="en-US"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7307A4-3999-2045-A0B8-652E3E63D213}" type="slidenum">
              <a:rPr lang="en-US" smtClean="0"/>
              <a:t>25</a:t>
            </a:fld>
            <a:endParaRPr lang="en-US"/>
          </a:p>
        </p:txBody>
      </p:sp>
    </p:spTree>
    <p:extLst>
      <p:ext uri="{BB962C8B-B14F-4D97-AF65-F5344CB8AC3E}">
        <p14:creationId xmlns:p14="http://schemas.microsoft.com/office/powerpoint/2010/main" val="2619619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03FDF9-0D15-9B47-9AB0-153286F7E452}" type="slidenum">
              <a:rPr lang="en-US" sz="1200">
                <a:latin typeface="Calibri" charset="0"/>
              </a:rPr>
              <a:pPr eaLnBrk="1" hangingPunct="1"/>
              <a:t>46</a:t>
            </a:fld>
            <a:endParaRPr lang="en-US" sz="1200">
              <a:latin typeface="Calibri" charset="0"/>
            </a:endParaRPr>
          </a:p>
        </p:txBody>
      </p:sp>
      <p:sp>
        <p:nvSpPr>
          <p:cNvPr id="125955" name="Rectangle 2"/>
          <p:cNvSpPr>
            <a:spLocks noGrp="1" noRot="1" noChangeAspect="1" noChangeArrowheads="1" noTextEdit="1"/>
          </p:cNvSpPr>
          <p:nvPr>
            <p:ph type="sldImg"/>
          </p:nvPr>
        </p:nvSpPr>
        <p:spPr bwMode="auto">
          <a:xfrm>
            <a:off x="365125" y="674688"/>
            <a:ext cx="6127750" cy="344805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5956" name="Rectangle 3"/>
          <p:cNvSpPr>
            <a:spLocks noGrp="1" noChangeArrowheads="1"/>
          </p:cNvSpPr>
          <p:nvPr>
            <p:ph type="body" idx="1"/>
          </p:nvPr>
        </p:nvSpPr>
        <p:spPr bwMode="auto">
          <a:xfrm>
            <a:off x="914400" y="4346575"/>
            <a:ext cx="5029200" cy="41227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90754" tIns="45377" rIns="90754" bIns="45377"/>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448389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639746-E896-D24B-BDF1-1C63F6EBCC48}" type="slidenum">
              <a:rPr lang="en-US" sz="1200">
                <a:latin typeface="Calibri" charset="0"/>
              </a:rPr>
              <a:pPr eaLnBrk="1" hangingPunct="1"/>
              <a:t>47</a:t>
            </a:fld>
            <a:endParaRPr lang="en-US" sz="1200">
              <a:latin typeface="Calibri" charset="0"/>
            </a:endParaRPr>
          </a:p>
        </p:txBody>
      </p:sp>
      <p:sp>
        <p:nvSpPr>
          <p:cNvPr id="128003" name="Rectangle 2"/>
          <p:cNvSpPr>
            <a:spLocks noGrp="1" noRot="1" noChangeAspect="1" noChangeArrowheads="1" noTextEdit="1"/>
          </p:cNvSpPr>
          <p:nvPr>
            <p:ph type="sldImg"/>
          </p:nvPr>
        </p:nvSpPr>
        <p:spPr bwMode="auto">
          <a:xfrm>
            <a:off x="365125" y="674688"/>
            <a:ext cx="6127750" cy="344805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8004" name="Rectangle 3"/>
          <p:cNvSpPr>
            <a:spLocks noGrp="1" noChangeArrowheads="1"/>
          </p:cNvSpPr>
          <p:nvPr>
            <p:ph type="body" idx="1"/>
          </p:nvPr>
        </p:nvSpPr>
        <p:spPr bwMode="auto">
          <a:xfrm>
            <a:off x="914400" y="4346575"/>
            <a:ext cx="5029200" cy="41227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90754" tIns="45377" rIns="90754" bIns="45377"/>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37534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10/8/2025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72693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CB10F8-19AF-6E43-9BC5-1371D642A25B}"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A00B0-8C0B-224D-A4A8-A7836BC767F8}" type="slidenum">
              <a:rPr lang="en-US" smtClean="0"/>
              <a:t>‹#›</a:t>
            </a:fld>
            <a:endParaRPr lang="en-US"/>
          </a:p>
        </p:txBody>
      </p:sp>
    </p:spTree>
    <p:extLst>
      <p:ext uri="{BB962C8B-B14F-4D97-AF65-F5344CB8AC3E}">
        <p14:creationId xmlns:p14="http://schemas.microsoft.com/office/powerpoint/2010/main" val="2004516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CB10F8-19AF-6E43-9BC5-1371D642A25B}"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A00B0-8C0B-224D-A4A8-A7836BC767F8}" type="slidenum">
              <a:rPr lang="en-US" smtClean="0"/>
              <a:t>‹#›</a:t>
            </a:fld>
            <a:endParaRPr lang="en-US"/>
          </a:p>
        </p:txBody>
      </p:sp>
    </p:spTree>
    <p:extLst>
      <p:ext uri="{BB962C8B-B14F-4D97-AF65-F5344CB8AC3E}">
        <p14:creationId xmlns:p14="http://schemas.microsoft.com/office/powerpoint/2010/main" val="193529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690688"/>
            <a:ext cx="6170612" cy="41703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1690688"/>
            <a:ext cx="3932237" cy="4178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CB10F8-19AF-6E43-9BC5-1371D642A25B}"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A00B0-8C0B-224D-A4A8-A7836BC767F8}" type="slidenum">
              <a:rPr lang="en-US" smtClean="0"/>
              <a:t>‹#›</a:t>
            </a:fld>
            <a:endParaRPr lang="en-US"/>
          </a:p>
        </p:txBody>
      </p:sp>
      <p:sp>
        <p:nvSpPr>
          <p:cNvPr id="8" name="Title 1"/>
          <p:cNvSpPr>
            <a:spLocks noGrp="1"/>
          </p:cNvSpPr>
          <p:nvPr>
            <p:ph type="title"/>
          </p:nvPr>
        </p:nvSpPr>
        <p:spPr>
          <a:xfrm>
            <a:off x="838200" y="365125"/>
            <a:ext cx="10515600" cy="1325563"/>
          </a:xfrm>
        </p:spPr>
        <p:txBody>
          <a:bodyPr/>
          <a:lstStyle>
            <a:lvl1pPr>
              <a:defRPr b="1" i="0">
                <a:solidFill>
                  <a:schemeClr val="accent1">
                    <a:lumMod val="50000"/>
                  </a:schemeClr>
                </a:solidFill>
                <a:latin typeface="Helvetica" charset="0"/>
                <a:ea typeface="Helvetica" charset="0"/>
                <a:cs typeface="Helvetica" charset="0"/>
              </a:defRPr>
            </a:lvl1pPr>
          </a:lstStyle>
          <a:p>
            <a:r>
              <a:rPr lang="en-US" dirty="0"/>
              <a:t>Click to edit Master title style</a:t>
            </a:r>
          </a:p>
        </p:txBody>
      </p:sp>
    </p:spTree>
    <p:extLst>
      <p:ext uri="{BB962C8B-B14F-4D97-AF65-F5344CB8AC3E}">
        <p14:creationId xmlns:p14="http://schemas.microsoft.com/office/powerpoint/2010/main" val="509753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rgbClr val="F3F3F3"/>
        </a:solidFill>
        <a:effectLst/>
      </p:bgPr>
    </p:bg>
    <p:spTree>
      <p:nvGrpSpPr>
        <p:cNvPr id="1" name="Shape 24"/>
        <p:cNvGrpSpPr/>
        <p:nvPr/>
      </p:nvGrpSpPr>
      <p:grpSpPr>
        <a:xfrm>
          <a:off x="0" y="0"/>
          <a:ext cx="0" cy="0"/>
          <a:chOff x="0" y="0"/>
          <a:chExt cx="0" cy="0"/>
        </a:xfrm>
      </p:grpSpPr>
      <p:sp>
        <p:nvSpPr>
          <p:cNvPr id="34" name="Google Shape;34;p3"/>
          <p:cNvSpPr txBox="1">
            <a:spLocks noGrp="1"/>
          </p:cNvSpPr>
          <p:nvPr>
            <p:ph type="title"/>
          </p:nvPr>
        </p:nvSpPr>
        <p:spPr>
          <a:xfrm>
            <a:off x="1501933" y="580567"/>
            <a:ext cx="9491200" cy="7448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657"/>
              </a:buClr>
              <a:buSzPts val="2800"/>
              <a:buFont typeface="Open Sans"/>
              <a:buNone/>
              <a:defRPr b="0" i="0">
                <a:solidFill>
                  <a:srgbClr val="003657"/>
                </a:solidFill>
                <a:latin typeface="Book Antiqua" panose="02040602050305030304" pitchFamily="18" charset="0"/>
                <a:ea typeface="Open Sans" panose="020B0606030504020204" pitchFamily="34" charset="0"/>
                <a:cs typeface="Open Sans" panose="020B0606030504020204" pitchFamily="34" charset="0"/>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35" name="Google Shape;35;p3"/>
          <p:cNvSpPr txBox="1">
            <a:spLocks noGrp="1"/>
          </p:cNvSpPr>
          <p:nvPr>
            <p:ph type="body" idx="1"/>
          </p:nvPr>
        </p:nvSpPr>
        <p:spPr>
          <a:xfrm>
            <a:off x="1653367" y="1718767"/>
            <a:ext cx="9415200" cy="44408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rgbClr val="003657"/>
              </a:buClr>
              <a:buSzPts val="1800"/>
              <a:buFont typeface="Open Sans"/>
              <a:buChar char="●"/>
              <a:defRPr b="0" i="0">
                <a:solidFill>
                  <a:srgbClr val="003657"/>
                </a:solidFill>
                <a:latin typeface="Book Antiqua" panose="02040602050305030304" pitchFamily="18" charset="0"/>
                <a:ea typeface="Open Sans" panose="020B0606030504020204" pitchFamily="34" charset="0"/>
                <a:cs typeface="Open Sans" panose="020B0606030504020204" pitchFamily="34" charset="0"/>
                <a:sym typeface="Open Sans"/>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4141987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s">
    <p:bg>
      <p:bgPr>
        <a:solidFill>
          <a:srgbClr val="F3F3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3430" y="564426"/>
            <a:ext cx="10038969" cy="853212"/>
          </a:xfrm>
        </p:spPr>
        <p:txBody>
          <a:bodyPr>
            <a:normAutofit/>
          </a:bodyPr>
          <a:lstStyle>
            <a:lvl1pPr algn="l">
              <a:defRPr sz="4133" b="0" i="0">
                <a:solidFill>
                  <a:srgbClr val="00448A"/>
                </a:solidFill>
                <a:latin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1543429" y="1600201"/>
            <a:ext cx="10038971" cy="4525963"/>
          </a:xfrm>
        </p:spPr>
        <p:txBody>
          <a:bodyPr>
            <a:normAutofit/>
          </a:bodyPr>
          <a:lstStyle>
            <a:lvl1pPr marL="457189" indent="-457189">
              <a:buClr>
                <a:srgbClr val="F06F6A"/>
              </a:buClr>
              <a:buFont typeface="Arial"/>
              <a:buChar char="•"/>
              <a:defRPr sz="2400" b="0" i="0">
                <a:solidFill>
                  <a:srgbClr val="00448A"/>
                </a:solidFill>
                <a:latin typeface="Open Sans" panose="020B0606030504020204" pitchFamily="34" charset="0"/>
                <a:cs typeface="Open Sans normal"/>
              </a:defRPr>
            </a:lvl1pPr>
            <a:lvl2pPr marL="990575" indent="-380990">
              <a:buClr>
                <a:srgbClr val="F06F6A"/>
              </a:buClr>
              <a:buSzPct val="80000"/>
              <a:buFont typeface="Courier New"/>
              <a:buChar char="o"/>
              <a:defRPr sz="1867" b="0" i="0">
                <a:solidFill>
                  <a:srgbClr val="00448A"/>
                </a:solidFill>
                <a:latin typeface="Open Sans" panose="020B0606030504020204" pitchFamily="34" charset="0"/>
                <a:cs typeface="Open Sans normal"/>
              </a:defRPr>
            </a:lvl2pPr>
            <a:lvl3pPr marL="1523962" indent="-304792">
              <a:buClr>
                <a:srgbClr val="F06F6A"/>
              </a:buClr>
              <a:buFont typeface="Wingdings" charset="2"/>
              <a:buChar char="§"/>
              <a:defRPr sz="1867" b="0" i="0">
                <a:solidFill>
                  <a:srgbClr val="00448A"/>
                </a:solidFill>
                <a:latin typeface="Open Sans" panose="020B0606030504020204" pitchFamily="34" charset="0"/>
                <a:cs typeface="Open Sans normal"/>
              </a:defRPr>
            </a:lvl3pPr>
            <a:lvl4pPr marL="2133547" indent="-304792">
              <a:buClr>
                <a:srgbClr val="F06F6A"/>
              </a:buClr>
              <a:buSzPct val="120000"/>
              <a:buFont typeface="Arial"/>
              <a:buChar char="•"/>
              <a:defRPr sz="1867" b="0" i="0">
                <a:solidFill>
                  <a:srgbClr val="00448A"/>
                </a:solidFill>
                <a:latin typeface="Open Sans" panose="020B0606030504020204" pitchFamily="34" charset="0"/>
                <a:cs typeface="Open Sans normal"/>
              </a:defRPr>
            </a:lvl4pPr>
            <a:lvl5pPr marL="2743131" indent="-304792">
              <a:buClr>
                <a:srgbClr val="F06F6A"/>
              </a:buClr>
              <a:buSzPct val="80000"/>
              <a:buFont typeface="Courier New"/>
              <a:buChar char="o"/>
              <a:defRPr sz="1867" b="0" i="0">
                <a:solidFill>
                  <a:srgbClr val="00448A"/>
                </a:solidFill>
                <a:latin typeface="Open Sans" panose="020B0606030504020204" pitchFamily="34" charset="0"/>
                <a:cs typeface="Open Sans norm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8"/>
          <p:cNvSpPr>
            <a:spLocks noGrp="1"/>
          </p:cNvSpPr>
          <p:nvPr>
            <p:ph sz="quarter" idx="10" hasCustomPrompt="1"/>
          </p:nvPr>
        </p:nvSpPr>
        <p:spPr>
          <a:xfrm>
            <a:off x="3730690" y="6324930"/>
            <a:ext cx="4718487" cy="916004"/>
          </a:xfrm>
        </p:spPr>
        <p:txBody>
          <a:bodyPr>
            <a:normAutofit/>
          </a:bodyPr>
          <a:lstStyle>
            <a:lvl1pPr marL="0" indent="0" algn="ctr">
              <a:lnSpc>
                <a:spcPts val="933"/>
              </a:lnSpc>
              <a:buNone/>
              <a:defRPr sz="933" b="0" i="0" baseline="0">
                <a:solidFill>
                  <a:srgbClr val="003657"/>
                </a:solidFill>
                <a:latin typeface="Monaco" pitchFamily="2" charset="77"/>
                <a:cs typeface="Open Sans" panose="020B0606030504020204" pitchFamily="34" charset="0"/>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2021 </a:t>
            </a:r>
            <a:r>
              <a:rPr lang="en-US" dirty="0" err="1"/>
              <a:t>RxVantage</a:t>
            </a:r>
            <a:r>
              <a:rPr lang="en-US" dirty="0"/>
              <a:t>, Inc. Proprietary &amp; Confidential</a:t>
            </a:r>
          </a:p>
          <a:p>
            <a:pPr lvl="0"/>
            <a:r>
              <a:rPr lang="en-US" dirty="0"/>
              <a:t>Do Not Distribute – Confidential</a:t>
            </a:r>
          </a:p>
        </p:txBody>
      </p:sp>
      <p:pic>
        <p:nvPicPr>
          <p:cNvPr id="9" name="Picture 8" descr="ONPOINT_RXV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00370" y="6259438"/>
            <a:ext cx="1094292" cy="427109"/>
          </a:xfrm>
          <a:prstGeom prst="rect">
            <a:avLst/>
          </a:prstGeom>
        </p:spPr>
      </p:pic>
      <p:pic>
        <p:nvPicPr>
          <p:cNvPr id="10" name="Picture 9" descr="rxv_stacked_BW_RGB.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25779" y="6259438"/>
            <a:ext cx="734403" cy="427109"/>
          </a:xfrm>
          <a:prstGeom prst="rect">
            <a:avLst/>
          </a:prstGeom>
        </p:spPr>
      </p:pic>
      <p:pic>
        <p:nvPicPr>
          <p:cNvPr id="11" name="Picture 10" descr="interior_shapes.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61177" y="-3671967"/>
            <a:ext cx="7014464" cy="6567424"/>
          </a:xfrm>
          <a:prstGeom prst="rect">
            <a:avLst/>
          </a:prstGeom>
        </p:spPr>
      </p:pic>
    </p:spTree>
    <p:extLst>
      <p:ext uri="{BB962C8B-B14F-4D97-AF65-F5344CB8AC3E}">
        <p14:creationId xmlns:p14="http://schemas.microsoft.com/office/powerpoint/2010/main" val="2053208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9">
  <p:cSld name="Custom Layout 9">
    <p:bg>
      <p:bgPr>
        <a:solidFill>
          <a:srgbClr val="003657"/>
        </a:solidFill>
        <a:effectLst/>
      </p:bgPr>
    </p:bg>
    <p:spTree>
      <p:nvGrpSpPr>
        <p:cNvPr id="1" name="Shape 36"/>
        <p:cNvGrpSpPr/>
        <p:nvPr/>
      </p:nvGrpSpPr>
      <p:grpSpPr>
        <a:xfrm>
          <a:off x="0" y="0"/>
          <a:ext cx="0" cy="0"/>
          <a:chOff x="0" y="0"/>
          <a:chExt cx="0" cy="0"/>
        </a:xfrm>
      </p:grpSpPr>
      <p:sp>
        <p:nvSpPr>
          <p:cNvPr id="37" name="Google Shape;37;p94"/>
          <p:cNvSpPr txBox="1">
            <a:spLocks noGrp="1"/>
          </p:cNvSpPr>
          <p:nvPr>
            <p:ph type="title"/>
          </p:nvPr>
        </p:nvSpPr>
        <p:spPr>
          <a:xfrm>
            <a:off x="863633" y="2590800"/>
            <a:ext cx="8636000" cy="119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4000" b="0" i="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a:defRPr>
            </a:lvl1pPr>
            <a:lvl2pPr lvl="1" algn="l">
              <a:lnSpc>
                <a:spcPct val="100000"/>
              </a:lnSpc>
              <a:spcBef>
                <a:spcPts val="0"/>
              </a:spcBef>
              <a:spcAft>
                <a:spcPts val="0"/>
              </a:spcAft>
              <a:buSzPts val="2800"/>
              <a:buNone/>
              <a:defRPr sz="4000">
                <a:latin typeface="Open Sans"/>
                <a:ea typeface="Open Sans"/>
                <a:cs typeface="Open Sans"/>
                <a:sym typeface="Open Sans"/>
              </a:defRPr>
            </a:lvl2pPr>
            <a:lvl3pPr lvl="2" algn="l">
              <a:lnSpc>
                <a:spcPct val="100000"/>
              </a:lnSpc>
              <a:spcBef>
                <a:spcPts val="0"/>
              </a:spcBef>
              <a:spcAft>
                <a:spcPts val="0"/>
              </a:spcAft>
              <a:buSzPts val="2800"/>
              <a:buNone/>
              <a:defRPr sz="4000">
                <a:latin typeface="Open Sans"/>
                <a:ea typeface="Open Sans"/>
                <a:cs typeface="Open Sans"/>
                <a:sym typeface="Open Sans"/>
              </a:defRPr>
            </a:lvl3pPr>
            <a:lvl4pPr lvl="3" algn="l">
              <a:lnSpc>
                <a:spcPct val="100000"/>
              </a:lnSpc>
              <a:spcBef>
                <a:spcPts val="0"/>
              </a:spcBef>
              <a:spcAft>
                <a:spcPts val="0"/>
              </a:spcAft>
              <a:buSzPts val="2800"/>
              <a:buNone/>
              <a:defRPr sz="4000">
                <a:latin typeface="Open Sans"/>
                <a:ea typeface="Open Sans"/>
                <a:cs typeface="Open Sans"/>
                <a:sym typeface="Open Sans"/>
              </a:defRPr>
            </a:lvl4pPr>
            <a:lvl5pPr lvl="4" algn="l">
              <a:lnSpc>
                <a:spcPct val="100000"/>
              </a:lnSpc>
              <a:spcBef>
                <a:spcPts val="0"/>
              </a:spcBef>
              <a:spcAft>
                <a:spcPts val="0"/>
              </a:spcAft>
              <a:buSzPts val="2800"/>
              <a:buNone/>
              <a:defRPr sz="4000">
                <a:latin typeface="Open Sans"/>
                <a:ea typeface="Open Sans"/>
                <a:cs typeface="Open Sans"/>
                <a:sym typeface="Open Sans"/>
              </a:defRPr>
            </a:lvl5pPr>
            <a:lvl6pPr lvl="5" algn="l">
              <a:lnSpc>
                <a:spcPct val="100000"/>
              </a:lnSpc>
              <a:spcBef>
                <a:spcPts val="0"/>
              </a:spcBef>
              <a:spcAft>
                <a:spcPts val="0"/>
              </a:spcAft>
              <a:buSzPts val="2800"/>
              <a:buNone/>
              <a:defRPr sz="4000">
                <a:latin typeface="Open Sans"/>
                <a:ea typeface="Open Sans"/>
                <a:cs typeface="Open Sans"/>
                <a:sym typeface="Open Sans"/>
              </a:defRPr>
            </a:lvl6pPr>
            <a:lvl7pPr lvl="6" algn="l">
              <a:lnSpc>
                <a:spcPct val="100000"/>
              </a:lnSpc>
              <a:spcBef>
                <a:spcPts val="0"/>
              </a:spcBef>
              <a:spcAft>
                <a:spcPts val="0"/>
              </a:spcAft>
              <a:buSzPts val="2800"/>
              <a:buNone/>
              <a:defRPr sz="4000">
                <a:latin typeface="Open Sans"/>
                <a:ea typeface="Open Sans"/>
                <a:cs typeface="Open Sans"/>
                <a:sym typeface="Open Sans"/>
              </a:defRPr>
            </a:lvl7pPr>
            <a:lvl8pPr lvl="7" algn="l">
              <a:lnSpc>
                <a:spcPct val="100000"/>
              </a:lnSpc>
              <a:spcBef>
                <a:spcPts val="0"/>
              </a:spcBef>
              <a:spcAft>
                <a:spcPts val="0"/>
              </a:spcAft>
              <a:buSzPts val="2800"/>
              <a:buNone/>
              <a:defRPr sz="4000">
                <a:latin typeface="Open Sans"/>
                <a:ea typeface="Open Sans"/>
                <a:cs typeface="Open Sans"/>
                <a:sym typeface="Open Sans"/>
              </a:defRPr>
            </a:lvl8pPr>
            <a:lvl9pPr lvl="8" algn="l">
              <a:lnSpc>
                <a:spcPct val="100000"/>
              </a:lnSpc>
              <a:spcBef>
                <a:spcPts val="0"/>
              </a:spcBef>
              <a:spcAft>
                <a:spcPts val="0"/>
              </a:spcAft>
              <a:buSzPts val="2800"/>
              <a:buNone/>
              <a:defRPr sz="4000">
                <a:latin typeface="Open Sans"/>
                <a:ea typeface="Open Sans"/>
                <a:cs typeface="Open Sans"/>
                <a:sym typeface="Open Sans"/>
              </a:defRPr>
            </a:lvl9pPr>
          </a:lstStyle>
          <a:p>
            <a:endParaRPr dirty="0"/>
          </a:p>
        </p:txBody>
      </p:sp>
      <p:pic>
        <p:nvPicPr>
          <p:cNvPr id="38" name="Google Shape;38;p9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49532" y="6303267"/>
            <a:ext cx="1096664" cy="428068"/>
          </a:xfrm>
          <a:prstGeom prst="rect">
            <a:avLst/>
          </a:prstGeom>
          <a:noFill/>
          <a:ln>
            <a:noFill/>
          </a:ln>
        </p:spPr>
      </p:pic>
      <p:pic>
        <p:nvPicPr>
          <p:cNvPr id="39" name="Google Shape;39;p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3467" y="6303265"/>
            <a:ext cx="2356900" cy="428067"/>
          </a:xfrm>
          <a:prstGeom prst="rect">
            <a:avLst/>
          </a:prstGeom>
          <a:noFill/>
          <a:ln>
            <a:noFill/>
          </a:ln>
        </p:spPr>
      </p:pic>
    </p:spTree>
    <p:extLst>
      <p:ext uri="{BB962C8B-B14F-4D97-AF65-F5344CB8AC3E}">
        <p14:creationId xmlns:p14="http://schemas.microsoft.com/office/powerpoint/2010/main" val="2250482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7E9707-08F8-AF48-97BE-4BBEE96AA2B1}" type="datetime1">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DBC060-E208-494B-B9E1-A435D7A34E8B}" type="slidenum">
              <a:rPr lang="en-US" smtClean="0"/>
              <a:pPr/>
              <a:t>‹#›</a:t>
            </a:fld>
            <a:endParaRPr lang="en-US"/>
          </a:p>
        </p:txBody>
      </p:sp>
    </p:spTree>
    <p:extLst>
      <p:ext uri="{BB962C8B-B14F-4D97-AF65-F5344CB8AC3E}">
        <p14:creationId xmlns:p14="http://schemas.microsoft.com/office/powerpoint/2010/main" val="41891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CB10F8-19AF-6E43-9BC5-1371D642A25B}"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A00B0-8C0B-224D-A4A8-A7836BC767F8}" type="slidenum">
              <a:rPr lang="en-US" smtClean="0"/>
              <a:t>‹#›</a:t>
            </a:fld>
            <a:endParaRPr lang="en-US"/>
          </a:p>
        </p:txBody>
      </p:sp>
    </p:spTree>
    <p:extLst>
      <p:ext uri="{BB962C8B-B14F-4D97-AF65-F5344CB8AC3E}">
        <p14:creationId xmlns:p14="http://schemas.microsoft.com/office/powerpoint/2010/main" val="184555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CB10F8-19AF-6E43-9BC5-1371D642A25B}"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A00B0-8C0B-224D-A4A8-A7836BC767F8}" type="slidenum">
              <a:rPr lang="en-US" smtClean="0"/>
              <a:t>‹#›</a:t>
            </a:fld>
            <a:endParaRPr lang="en-US"/>
          </a:p>
        </p:txBody>
      </p:sp>
    </p:spTree>
    <p:extLst>
      <p:ext uri="{BB962C8B-B14F-4D97-AF65-F5344CB8AC3E}">
        <p14:creationId xmlns:p14="http://schemas.microsoft.com/office/powerpoint/2010/main" val="20617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CB10F8-19AF-6E43-9BC5-1371D642A25B}" type="datetimeFigureOut">
              <a:rPr lang="en-US" smtClean="0"/>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FA00B0-8C0B-224D-A4A8-A7836BC767F8}" type="slidenum">
              <a:rPr lang="en-US" smtClean="0"/>
              <a:t>‹#›</a:t>
            </a:fld>
            <a:endParaRPr lang="en-US"/>
          </a:p>
        </p:txBody>
      </p:sp>
    </p:spTree>
    <p:extLst>
      <p:ext uri="{BB962C8B-B14F-4D97-AF65-F5344CB8AC3E}">
        <p14:creationId xmlns:p14="http://schemas.microsoft.com/office/powerpoint/2010/main" val="776211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42964B-5D31-544F-8264-5F6B64503F1D}" type="datetime1">
              <a:rPr lang="en-US" smtClean="0"/>
              <a:pPr/>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DBC060-E208-494B-B9E1-A435D7A34E8B}" type="slidenum">
              <a:rPr lang="en-US" smtClean="0"/>
              <a:pPr/>
              <a:t>‹#›</a:t>
            </a:fld>
            <a:endParaRPr lang="en-US"/>
          </a:p>
        </p:txBody>
      </p:sp>
    </p:spTree>
    <p:extLst>
      <p:ext uri="{BB962C8B-B14F-4D97-AF65-F5344CB8AC3E}">
        <p14:creationId xmlns:p14="http://schemas.microsoft.com/office/powerpoint/2010/main" val="1974050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B10F8-19AF-6E43-9BC5-1371D642A25B}"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FA00B0-8C0B-224D-A4A8-A7836BC767F8}" type="slidenum">
              <a:rPr lang="en-US" smtClean="0"/>
              <a:t>‹#›</a:t>
            </a:fld>
            <a:endParaRPr lang="en-US"/>
          </a:p>
        </p:txBody>
      </p:sp>
    </p:spTree>
    <p:extLst>
      <p:ext uri="{BB962C8B-B14F-4D97-AF65-F5344CB8AC3E}">
        <p14:creationId xmlns:p14="http://schemas.microsoft.com/office/powerpoint/2010/main" val="1395067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CB10F8-19AF-6E43-9BC5-1371D642A25B}"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A00B0-8C0B-224D-A4A8-A7836BC767F8}" type="slidenum">
              <a:rPr lang="en-US" smtClean="0"/>
              <a:t>‹#›</a:t>
            </a:fld>
            <a:endParaRPr lang="en-US"/>
          </a:p>
        </p:txBody>
      </p:sp>
    </p:spTree>
    <p:extLst>
      <p:ext uri="{BB962C8B-B14F-4D97-AF65-F5344CB8AC3E}">
        <p14:creationId xmlns:p14="http://schemas.microsoft.com/office/powerpoint/2010/main" val="67335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CB10F8-19AF-6E43-9BC5-1371D642A25B}"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FA00B0-8C0B-224D-A4A8-A7836BC767F8}" type="slidenum">
              <a:rPr lang="en-US" smtClean="0"/>
              <a:t>‹#›</a:t>
            </a:fld>
            <a:endParaRPr lang="en-US"/>
          </a:p>
        </p:txBody>
      </p:sp>
    </p:spTree>
    <p:extLst>
      <p:ext uri="{BB962C8B-B14F-4D97-AF65-F5344CB8AC3E}">
        <p14:creationId xmlns:p14="http://schemas.microsoft.com/office/powerpoint/2010/main" val="1913778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CB10F8-19AF-6E43-9BC5-1371D642A25B}" type="datetimeFigureOut">
              <a:rPr lang="en-US" smtClean="0"/>
              <a:t>10/8/2025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A00B0-8C0B-224D-A4A8-A7836BC767F8}" type="slidenum">
              <a:rPr lang="en-US" smtClean="0"/>
              <a:t>‹#›</a:t>
            </a:fld>
            <a:endParaRPr lang="en-US"/>
          </a:p>
        </p:txBody>
      </p:sp>
    </p:spTree>
    <p:extLst>
      <p:ext uri="{BB962C8B-B14F-4D97-AF65-F5344CB8AC3E}">
        <p14:creationId xmlns:p14="http://schemas.microsoft.com/office/powerpoint/2010/main" val="1445294236"/>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3657" r:id="rId12"/>
    <p:sldLayoutId id="2147484015" r:id="rId13"/>
    <p:sldLayoutId id="2147484016" r:id="rId14"/>
    <p:sldLayoutId id="214748401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chart" Target="../charts/chart4.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package" Target="../embeddings/Microsoft_Excel_Worksheet4.xlsx"/><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16" name="Freeform: Shape 15">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ctrTitle"/>
          </p:nvPr>
        </p:nvSpPr>
        <p:spPr>
          <a:xfrm>
            <a:off x="804672" y="3121701"/>
            <a:ext cx="3658053" cy="1786515"/>
          </a:xfrm>
        </p:spPr>
        <p:txBody>
          <a:bodyPr anchor="t">
            <a:normAutofit fontScale="90000"/>
          </a:bodyPr>
          <a:lstStyle/>
          <a:p>
            <a:pPr algn="l"/>
            <a:r>
              <a:rPr lang="en-US" sz="3700" dirty="0">
                <a:solidFill>
                  <a:schemeClr val="tx2"/>
                </a:solidFill>
              </a:rPr>
              <a:t>The Payer Landscape in</a:t>
            </a:r>
            <a:br>
              <a:rPr lang="en-US" sz="3700" dirty="0">
                <a:solidFill>
                  <a:schemeClr val="tx2"/>
                </a:solidFill>
              </a:rPr>
            </a:br>
            <a:r>
              <a:rPr lang="en-US" sz="3700" dirty="0">
                <a:solidFill>
                  <a:schemeClr val="tx2"/>
                </a:solidFill>
              </a:rPr>
              <a:t>NEW JERSEY</a:t>
            </a:r>
            <a:br>
              <a:rPr lang="en-US" sz="3700" dirty="0">
                <a:solidFill>
                  <a:schemeClr val="tx2"/>
                </a:solidFill>
              </a:rPr>
            </a:br>
            <a:r>
              <a:rPr lang="en-US" sz="3700" dirty="0">
                <a:solidFill>
                  <a:schemeClr val="tx2"/>
                </a:solidFill>
              </a:rPr>
              <a:t>Oct 9, 2025</a:t>
            </a:r>
          </a:p>
        </p:txBody>
      </p:sp>
      <p:pic>
        <p:nvPicPr>
          <p:cNvPr id="4" name="Picture 3" descr="logo_1.gif"/>
          <p:cNvPicPr>
            <a:picLocks noChangeAspect="1"/>
          </p:cNvPicPr>
          <p:nvPr/>
        </p:nvPicPr>
        <p:blipFill>
          <a:blip r:embed="rId2"/>
          <a:stretch>
            <a:fillRect/>
          </a:stretch>
        </p:blipFill>
        <p:spPr bwMode="auto">
          <a:xfrm>
            <a:off x="6379341" y="2462279"/>
            <a:ext cx="5029200" cy="1925678"/>
          </a:xfrm>
          <a:prstGeom prst="rect">
            <a:avLst/>
          </a:prstGeom>
          <a:noFill/>
          <a:ln w="9525">
            <a:noFill/>
          </a:ln>
        </p:spPr>
      </p:pic>
    </p:spTree>
    <p:extLst>
      <p:ext uri="{BB962C8B-B14F-4D97-AF65-F5344CB8AC3E}">
        <p14:creationId xmlns:p14="http://schemas.microsoft.com/office/powerpoint/2010/main" val="1976606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Revenue Cycle</a:t>
            </a:r>
          </a:p>
        </p:txBody>
      </p:sp>
      <p:sp>
        <p:nvSpPr>
          <p:cNvPr id="6" name="Text Placeholder 5"/>
          <p:cNvSpPr>
            <a:spLocks noGrp="1"/>
          </p:cNvSpPr>
          <p:nvPr>
            <p:ph type="body" idx="1"/>
          </p:nvPr>
        </p:nvSpPr>
        <p:spPr/>
        <p:txBody>
          <a:bodyPr/>
          <a:lstStyle/>
          <a:p>
            <a:r>
              <a:rPr lang="en-US" dirty="0"/>
              <a:t>The Who, Snafus, and Best Practices</a:t>
            </a:r>
          </a:p>
        </p:txBody>
      </p:sp>
      <p:sp>
        <p:nvSpPr>
          <p:cNvPr id="3" name="Slide Number Placeholder 2"/>
          <p:cNvSpPr>
            <a:spLocks noGrp="1"/>
          </p:cNvSpPr>
          <p:nvPr>
            <p:ph type="sldNum" sz="quarter" idx="12"/>
          </p:nvPr>
        </p:nvSpPr>
        <p:spPr/>
        <p:txBody>
          <a:bodyPr/>
          <a:lstStyle/>
          <a:p>
            <a:fld id="{89DBC060-E208-494B-B9E1-A435D7A34E8B}" type="slidenum">
              <a:rPr lang="en-US" smtClean="0"/>
              <a:pPr/>
              <a:t>10</a:t>
            </a:fld>
            <a:endParaRPr lang="en-US"/>
          </a:p>
        </p:txBody>
      </p:sp>
    </p:spTree>
    <p:extLst>
      <p:ext uri="{BB962C8B-B14F-4D97-AF65-F5344CB8AC3E}">
        <p14:creationId xmlns:p14="http://schemas.microsoft.com/office/powerpoint/2010/main" val="580433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1">
              <a:lumMod val="40000"/>
              <a:lumOff val="60000"/>
            </a:schemeClr>
          </a:solidFill>
          <a:ln w="57150">
            <a:solidFill>
              <a:schemeClr val="accent1"/>
            </a:solidFill>
          </a:ln>
        </p:spPr>
        <p:txBody>
          <a:bodyPr/>
          <a:lstStyle/>
          <a:p>
            <a:pPr algn="ctr"/>
            <a:r>
              <a:rPr lang="en-US" dirty="0"/>
              <a:t>New Jersey Executive Summary </a:t>
            </a:r>
            <a:br>
              <a:rPr lang="en-US" dirty="0"/>
            </a:br>
            <a:r>
              <a:rPr lang="en-US" dirty="0"/>
              <a:t>2024 YTD</a:t>
            </a:r>
          </a:p>
        </p:txBody>
      </p:sp>
      <p:sp>
        <p:nvSpPr>
          <p:cNvPr id="2" name="Content Placeholder 1"/>
          <p:cNvSpPr>
            <a:spLocks noGrp="1"/>
          </p:cNvSpPr>
          <p:nvPr>
            <p:ph idx="1"/>
          </p:nvPr>
        </p:nvSpPr>
        <p:spPr>
          <a:xfrm>
            <a:off x="838200" y="1825625"/>
            <a:ext cx="10515600" cy="4667250"/>
          </a:xfrm>
        </p:spPr>
        <p:txBody>
          <a:bodyPr>
            <a:normAutofit fontScale="77500" lnSpcReduction="20000"/>
          </a:bodyPr>
          <a:lstStyle/>
          <a:p>
            <a:r>
              <a:rPr lang="en-US" dirty="0"/>
              <a:t>There are a few difficult payers, United Healthcare and Horizon NJ Health are still pretty bad but Clover Health has taken over with a huge amount of denials for Code 129 which is basically an audit of a claim or an “adjustment” to the paid amount</a:t>
            </a:r>
          </a:p>
          <a:p>
            <a:r>
              <a:rPr lang="en-US" dirty="0"/>
              <a:t>Your numbers have improved a little in terms of Days to File, Days to Pay, and denial rate. Horizon Health is still very poor, but has actually improved to the point where they are still bad, but out of the list of the worst in the country. Clover Health is just bad</a:t>
            </a:r>
          </a:p>
          <a:p>
            <a:r>
              <a:rPr lang="en-US" dirty="0"/>
              <a:t>Denials for non-coverage are more difficult to overcome and in many cases it is a result of the contract with the office</a:t>
            </a:r>
          </a:p>
          <a:p>
            <a:r>
              <a:rPr lang="en-US" dirty="0"/>
              <a:t>Some of the denials are easily rectified. Modifier use has gotten better (JW or JZ) but we also see a lot of non coverage denials based on contract structure</a:t>
            </a:r>
          </a:p>
          <a:p>
            <a:r>
              <a:rPr lang="en-US" dirty="0"/>
              <a:t>New Jersey like most areas had issues with denial code 107 from Aetna where they were asking for a “qualifying service or claim” to be identified on the claim.  All states and most drugs had denials for this</a:t>
            </a:r>
          </a:p>
          <a:p>
            <a:r>
              <a:rPr lang="en-US" dirty="0"/>
              <a:t>You have a high rate of Medicare Advantage.  We do not see much Step Therapy retrospectively in your area.  But, much of this activity is going on with payers like AETNA and HUMANA on the front end.</a:t>
            </a:r>
          </a:p>
          <a:p>
            <a:endParaRPr lang="en-US" dirty="0"/>
          </a:p>
        </p:txBody>
      </p:sp>
    </p:spTree>
    <p:extLst>
      <p:ext uri="{BB962C8B-B14F-4D97-AF65-F5344CB8AC3E}">
        <p14:creationId xmlns:p14="http://schemas.microsoft.com/office/powerpoint/2010/main" val="1865540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EFB90CA1-F6DF-E288-9166-FA1A6FC69865}"/>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What are the Important Metrics?</a:t>
            </a:r>
          </a:p>
        </p:txBody>
      </p:sp>
      <p:graphicFrame>
        <p:nvGraphicFramePr>
          <p:cNvPr id="12" name="Content Placeholder 2">
            <a:extLst>
              <a:ext uri="{FF2B5EF4-FFF2-40B4-BE49-F238E27FC236}">
                <a16:creationId xmlns:a16="http://schemas.microsoft.com/office/drawing/2014/main" id="{B6747B2C-404C-D52E-2F40-23DBBB34D8C8}"/>
              </a:ext>
            </a:extLst>
          </p:cNvPr>
          <p:cNvGraphicFramePr>
            <a:graphicFrameLocks noGrp="1"/>
          </p:cNvGraphicFramePr>
          <p:nvPr>
            <p:ph idx="1"/>
            <p:extLst>
              <p:ext uri="{D42A27DB-BD31-4B8C-83A1-F6EECF244321}">
                <p14:modId xmlns:p14="http://schemas.microsoft.com/office/powerpoint/2010/main" val="2486285115"/>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7578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ormAutofit/>
          </a:bodyPr>
          <a:lstStyle/>
          <a:p>
            <a:r>
              <a:rPr lang="en-US" dirty="0"/>
              <a:t>Payer Mix </a:t>
            </a:r>
            <a:r>
              <a:rPr lang="en-US" dirty="0" err="1"/>
              <a:t>focalPoint</a:t>
            </a:r>
            <a:r>
              <a:rPr lang="en-US" dirty="0"/>
              <a:t> Database of U.S. Office Administered Drugs</a:t>
            </a:r>
          </a:p>
        </p:txBody>
      </p:sp>
      <p:sp>
        <p:nvSpPr>
          <p:cNvPr id="3" name="Slide Number Placeholder 2"/>
          <p:cNvSpPr>
            <a:spLocks noGrp="1"/>
          </p:cNvSpPr>
          <p:nvPr>
            <p:ph type="sldNum" sz="quarter" idx="12"/>
          </p:nvPr>
        </p:nvSpPr>
        <p:spPr>
          <a:noFill/>
        </p:spPr>
        <p:txBody>
          <a:bodyPr vert="horz" lIns="91440" tIns="45720" rIns="91440" bIns="45720" rtlCol="0">
            <a:normAutofit/>
          </a:bodyPr>
          <a:lstStyle/>
          <a:p>
            <a:pPr algn="l">
              <a:spcAft>
                <a:spcPts val="600"/>
              </a:spcAft>
              <a:defRPr/>
            </a:pPr>
            <a:fld id="{89DBC060-E208-494B-B9E1-A435D7A34E8B}" type="slidenum">
              <a:rPr lang="en-US">
                <a:latin typeface="Calibri" panose="020F0502020204030204"/>
              </a:rPr>
              <a:pPr algn="l">
                <a:spcAft>
                  <a:spcPts val="600"/>
                </a:spcAft>
                <a:defRPr/>
              </a:pPr>
              <a:t>13</a:t>
            </a:fld>
            <a:endParaRPr lang="en-US">
              <a:latin typeface="Calibri" panose="020F0502020204030204"/>
            </a:endParaRPr>
          </a:p>
        </p:txBody>
      </p:sp>
      <p:graphicFrame>
        <p:nvGraphicFramePr>
          <p:cNvPr id="4" name="Chart 3">
            <a:extLst>
              <a:ext uri="{FF2B5EF4-FFF2-40B4-BE49-F238E27FC236}">
                <a16:creationId xmlns:a16="http://schemas.microsoft.com/office/drawing/2014/main" id="{75ABCB61-B66D-6CCC-BEF8-D3F19628CEBE}"/>
              </a:ext>
            </a:extLst>
          </p:cNvPr>
          <p:cNvGraphicFramePr>
            <a:graphicFrameLocks/>
          </p:cNvGraphicFramePr>
          <p:nvPr>
            <p:extLst>
              <p:ext uri="{D42A27DB-BD31-4B8C-83A1-F6EECF244321}">
                <p14:modId xmlns:p14="http://schemas.microsoft.com/office/powerpoint/2010/main" val="1578482495"/>
              </p:ext>
            </p:extLst>
          </p:nvPr>
        </p:nvGraphicFramePr>
        <p:xfrm>
          <a:off x="676835" y="2547937"/>
          <a:ext cx="5132294" cy="3632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8D3146BF-50AF-4940-3E5E-713A07958993}"/>
              </a:ext>
            </a:extLst>
          </p:cNvPr>
          <p:cNvGraphicFramePr>
            <a:graphicFrameLocks/>
          </p:cNvGraphicFramePr>
          <p:nvPr>
            <p:extLst>
              <p:ext uri="{D42A27DB-BD31-4B8C-83A1-F6EECF244321}">
                <p14:modId xmlns:p14="http://schemas.microsoft.com/office/powerpoint/2010/main" val="3997845653"/>
              </p:ext>
            </p:extLst>
          </p:nvPr>
        </p:nvGraphicFramePr>
        <p:xfrm>
          <a:off x="903941" y="2385638"/>
          <a:ext cx="5132294" cy="3632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FEAEAC9F-A254-BC46-98EB-614433EF6240}"/>
              </a:ext>
            </a:extLst>
          </p:cNvPr>
          <p:cNvGraphicFramePr>
            <a:graphicFrameLocks/>
          </p:cNvGraphicFramePr>
          <p:nvPr>
            <p:extLst>
              <p:ext uri="{D42A27DB-BD31-4B8C-83A1-F6EECF244321}">
                <p14:modId xmlns:p14="http://schemas.microsoft.com/office/powerpoint/2010/main" val="2419525680"/>
              </p:ext>
            </p:extLst>
          </p:nvPr>
        </p:nvGraphicFramePr>
        <p:xfrm>
          <a:off x="6096000" y="2492188"/>
          <a:ext cx="5892800" cy="36321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F9A19115-B4F2-DA75-169B-8E05962C9506}"/>
              </a:ext>
            </a:extLst>
          </p:cNvPr>
          <p:cNvGraphicFramePr>
            <a:graphicFrameLocks/>
          </p:cNvGraphicFramePr>
          <p:nvPr>
            <p:extLst>
              <p:ext uri="{D42A27DB-BD31-4B8C-83A1-F6EECF244321}">
                <p14:modId xmlns:p14="http://schemas.microsoft.com/office/powerpoint/2010/main" val="4055765258"/>
              </p:ext>
            </p:extLst>
          </p:nvPr>
        </p:nvGraphicFramePr>
        <p:xfrm>
          <a:off x="161368" y="2443815"/>
          <a:ext cx="5994399" cy="371689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86655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27"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EA82D9C8-6B51-89BE-7CCE-1B5C3E60B590}"/>
              </a:ext>
            </a:extLst>
          </p:cNvPr>
          <p:cNvSpPr txBox="1">
            <a:spLocks/>
          </p:cNvSpPr>
          <p:nvPr/>
        </p:nvSpPr>
        <p:spPr>
          <a:xfrm>
            <a:off x="6464410" y="841247"/>
            <a:ext cx="4484536" cy="534009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dirty="0">
                <a:solidFill>
                  <a:schemeClr val="tx2"/>
                </a:solidFill>
              </a:rPr>
              <a:t>Modern Healthcare (8/8, Hudson , Subscription Publication) reports, “Insurance claim denials continue to be a vexing problem for” physicians and other health care providers, “forcing them to expend more resources to reverse payers’ decisions in an already-inflated cost environment.” Requests for additional information are becoming “a growing burden” for all physicians but “some payer programs are worse than others, according to a report published Thursday by consulting firm Kodiak Solutions.” Insurance payers “initially denied 3.8% of billed charges in the first five months of 2024 requesting more information.” These requests have forced physicians to shoulder “rising administrative costs for staffing and other resources needed...to follow up with patients when a claim or parts of it are denied.” In the first five months of the year, Medicaid and commercial payers issued the highest number of denials at 9.2% and 8.1% respectively, potentially due to “constantly changing Medicaid rules and multistate providers dealing with different rules in different states</a:t>
            </a:r>
          </a:p>
        </p:txBody>
      </p:sp>
      <p:sp>
        <p:nvSpPr>
          <p:cNvPr id="5" name="TextBox 4">
            <a:extLst>
              <a:ext uri="{FF2B5EF4-FFF2-40B4-BE49-F238E27FC236}">
                <a16:creationId xmlns:a16="http://schemas.microsoft.com/office/drawing/2014/main" id="{A6432409-A6CD-66D3-B1AD-24787BC9A75E}"/>
              </a:ext>
            </a:extLst>
          </p:cNvPr>
          <p:cNvSpPr txBox="1"/>
          <p:nvPr/>
        </p:nvSpPr>
        <p:spPr>
          <a:xfrm>
            <a:off x="878541" y="2203019"/>
            <a:ext cx="4345866" cy="1077218"/>
          </a:xfrm>
          <a:prstGeom prst="rect">
            <a:avLst/>
          </a:prstGeom>
          <a:noFill/>
        </p:spPr>
        <p:txBody>
          <a:bodyPr wrap="square" rtlCol="0">
            <a:spAutoFit/>
          </a:bodyPr>
          <a:lstStyle/>
          <a:p>
            <a:r>
              <a:rPr lang="en-US" sz="3200" dirty="0">
                <a:solidFill>
                  <a:schemeClr val="bg1"/>
                </a:solidFill>
              </a:rPr>
              <a:t>Why are Short Term Denials/Delays an Issue?</a:t>
            </a:r>
          </a:p>
        </p:txBody>
      </p:sp>
    </p:spTree>
    <p:extLst>
      <p:ext uri="{BB962C8B-B14F-4D97-AF65-F5344CB8AC3E}">
        <p14:creationId xmlns:p14="http://schemas.microsoft.com/office/powerpoint/2010/main" val="3832686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84B73-6E03-3FE0-2340-8F92A837822D}"/>
              </a:ext>
            </a:extLst>
          </p:cNvPr>
          <p:cNvSpPr>
            <a:spLocks noGrp="1"/>
          </p:cNvSpPr>
          <p:nvPr>
            <p:ph type="title"/>
          </p:nvPr>
        </p:nvSpPr>
        <p:spPr>
          <a:xfrm>
            <a:off x="505898" y="210351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Top Reasons for Denial New Jersey</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2025 YTD</a:t>
            </a:r>
          </a:p>
        </p:txBody>
      </p:sp>
      <p:graphicFrame>
        <p:nvGraphicFramePr>
          <p:cNvPr id="6" name="Content Placeholder 5">
            <a:extLst>
              <a:ext uri="{FF2B5EF4-FFF2-40B4-BE49-F238E27FC236}">
                <a16:creationId xmlns:a16="http://schemas.microsoft.com/office/drawing/2014/main" id="{CA4A17D4-DFEA-0A23-3672-22639178F31D}"/>
              </a:ext>
            </a:extLst>
          </p:cNvPr>
          <p:cNvGraphicFramePr>
            <a:graphicFrameLocks noGrp="1"/>
          </p:cNvGraphicFramePr>
          <p:nvPr>
            <p:ph idx="1"/>
            <p:extLst>
              <p:ext uri="{D42A27DB-BD31-4B8C-83A1-F6EECF244321}">
                <p14:modId xmlns:p14="http://schemas.microsoft.com/office/powerpoint/2010/main" val="2158082296"/>
              </p:ext>
            </p:extLst>
          </p:nvPr>
        </p:nvGraphicFramePr>
        <p:xfrm>
          <a:off x="3585882" y="70224"/>
          <a:ext cx="7374965" cy="6794038"/>
        </p:xfrm>
        <a:graphic>
          <a:graphicData uri="http://schemas.openxmlformats.org/drawingml/2006/table">
            <a:tbl>
              <a:tblPr/>
              <a:tblGrid>
                <a:gridCol w="3867208">
                  <a:extLst>
                    <a:ext uri="{9D8B030D-6E8A-4147-A177-3AD203B41FA5}">
                      <a16:colId xmlns:a16="http://schemas.microsoft.com/office/drawing/2014/main" val="3500562876"/>
                    </a:ext>
                  </a:extLst>
                </a:gridCol>
                <a:gridCol w="1041172">
                  <a:extLst>
                    <a:ext uri="{9D8B030D-6E8A-4147-A177-3AD203B41FA5}">
                      <a16:colId xmlns:a16="http://schemas.microsoft.com/office/drawing/2014/main" val="121425271"/>
                    </a:ext>
                  </a:extLst>
                </a:gridCol>
                <a:gridCol w="991592">
                  <a:extLst>
                    <a:ext uri="{9D8B030D-6E8A-4147-A177-3AD203B41FA5}">
                      <a16:colId xmlns:a16="http://schemas.microsoft.com/office/drawing/2014/main" val="3326212216"/>
                    </a:ext>
                  </a:extLst>
                </a:gridCol>
                <a:gridCol w="1474993">
                  <a:extLst>
                    <a:ext uri="{9D8B030D-6E8A-4147-A177-3AD203B41FA5}">
                      <a16:colId xmlns:a16="http://schemas.microsoft.com/office/drawing/2014/main" val="3026781058"/>
                    </a:ext>
                  </a:extLst>
                </a:gridCol>
              </a:tblGrid>
              <a:tr h="227105">
                <a:tc>
                  <a:txBody>
                    <a:bodyPr/>
                    <a:lstStyle/>
                    <a:p>
                      <a:pPr algn="ctr" fontAlgn="ctr">
                        <a:buNone/>
                      </a:pPr>
                      <a:r>
                        <a:rPr lang="en-US" sz="1100" b="1" i="0" u="none" strike="noStrike" dirty="0">
                          <a:solidFill>
                            <a:srgbClr val="000000"/>
                          </a:solidFill>
                          <a:effectLst/>
                          <a:latin typeface="Arial" panose="020B0604020202020204" pitchFamily="34" charset="0"/>
                        </a:rPr>
                        <a:t>Definition</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1" i="0" u="none" strike="noStrike" dirty="0">
                          <a:solidFill>
                            <a:srgbClr val="000000"/>
                          </a:solidFill>
                          <a:effectLst/>
                          <a:latin typeface="Arial" panose="020B0604020202020204" pitchFamily="34" charset="0"/>
                        </a:rPr>
                        <a:t>Reason Code</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1" i="0" u="none" strike="noStrike">
                          <a:solidFill>
                            <a:srgbClr val="000000"/>
                          </a:solidFill>
                          <a:effectLst/>
                          <a:latin typeface="Arial" panose="020B0604020202020204" pitchFamily="34" charset="0"/>
                        </a:rPr>
                        <a:t>True Denials</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1" i="0" u="none" strike="noStrike">
                          <a:solidFill>
                            <a:srgbClr val="000000"/>
                          </a:solidFill>
                          <a:effectLst/>
                          <a:latin typeface="Arial" panose="020B0604020202020204" pitchFamily="34" charset="0"/>
                        </a:rPr>
                        <a:t>% of Overall Denials</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215412696"/>
                  </a:ext>
                </a:extLst>
              </a:tr>
              <a:tr h="430306">
                <a:tc>
                  <a:txBody>
                    <a:bodyPr/>
                    <a:lstStyle/>
                    <a:p>
                      <a:pPr algn="ctr" fontAlgn="ctr">
                        <a:buNone/>
                      </a:pPr>
                      <a:r>
                        <a:rPr lang="en-US" sz="1100" b="0" i="0" u="none" strike="noStrike" dirty="0">
                          <a:solidFill>
                            <a:srgbClr val="000000"/>
                          </a:solidFill>
                          <a:effectLst/>
                          <a:latin typeface="Arial" panose="020B0604020202020204" pitchFamily="34" charset="0"/>
                        </a:rPr>
                        <a:t>Claim/service lacks information or has submission/billing error(s) which is needed for adjudication.</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16</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9,169</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rial" panose="020B0604020202020204" pitchFamily="34" charset="0"/>
                        </a:rPr>
                        <a:t>29%</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589524950"/>
                  </a:ext>
                </a:extLst>
              </a:tr>
              <a:tr h="227105">
                <a:tc>
                  <a:txBody>
                    <a:bodyPr/>
                    <a:lstStyle/>
                    <a:p>
                      <a:pPr algn="ctr" fontAlgn="ctr">
                        <a:buNone/>
                      </a:pPr>
                      <a:r>
                        <a:rPr lang="en-US" sz="1100" b="0" i="0" u="none" strike="noStrike" dirty="0">
                          <a:solidFill>
                            <a:srgbClr val="000000"/>
                          </a:solidFill>
                          <a:effectLst/>
                          <a:latin typeface="Arial" panose="020B0604020202020204" pitchFamily="34" charset="0"/>
                        </a:rPr>
                        <a:t>Precertification/authorization/notification absent.</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197</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Arial" panose="020B0604020202020204" pitchFamily="34" charset="0"/>
                        </a:rPr>
                        <a:t>2,056</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7%</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3428948357"/>
                  </a:ext>
                </a:extLst>
              </a:tr>
              <a:tr h="227105">
                <a:tc>
                  <a:txBody>
                    <a:bodyPr/>
                    <a:lstStyle/>
                    <a:p>
                      <a:pPr algn="ctr" fontAlgn="ctr">
                        <a:buNone/>
                      </a:pPr>
                      <a:r>
                        <a:rPr lang="en-US" sz="1100" b="0" i="0" u="none" strike="noStrike" dirty="0">
                          <a:solidFill>
                            <a:srgbClr val="000000"/>
                          </a:solidFill>
                          <a:effectLst/>
                          <a:latin typeface="Arial" panose="020B0604020202020204" pitchFamily="34" charset="0"/>
                        </a:rPr>
                        <a:t>The time limit for filing has expired.</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rial" panose="020B0604020202020204" pitchFamily="34" charset="0"/>
                        </a:rPr>
                        <a:t>29</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1,866</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rial" panose="020B0604020202020204" pitchFamily="34" charset="0"/>
                        </a:rPr>
                        <a:t>6%</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946974617"/>
                  </a:ext>
                </a:extLst>
              </a:tr>
              <a:tr h="430306">
                <a:tc>
                  <a:txBody>
                    <a:bodyPr/>
                    <a:lstStyle/>
                    <a:p>
                      <a:pPr algn="ctr" fontAlgn="ctr">
                        <a:buNone/>
                      </a:pPr>
                      <a:r>
                        <a:rPr lang="en-US" sz="1100" b="0" i="0" u="none" strike="noStrike" dirty="0">
                          <a:solidFill>
                            <a:srgbClr val="000000"/>
                          </a:solidFill>
                          <a:effectLst/>
                          <a:latin typeface="Arial" panose="020B0604020202020204" pitchFamily="34" charset="0"/>
                        </a:rPr>
                        <a:t>Prior processing information appears incorrect. At least one Remark Code must be provided (1797 Clover Health)</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129</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Arial" panose="020B0604020202020204" pitchFamily="34" charset="0"/>
                        </a:rPr>
                        <a:t>1,815</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6%</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795723795"/>
                  </a:ext>
                </a:extLst>
              </a:tr>
              <a:tr h="645460">
                <a:tc>
                  <a:txBody>
                    <a:bodyPr/>
                    <a:lstStyle/>
                    <a:p>
                      <a:pPr algn="ctr" fontAlgn="ctr">
                        <a:buNone/>
                      </a:pPr>
                      <a:r>
                        <a:rPr lang="en-US" sz="1100" b="0" i="0" u="none" strike="noStrike" dirty="0">
                          <a:solidFill>
                            <a:srgbClr val="000000"/>
                          </a:solidFill>
                          <a:effectLst/>
                          <a:latin typeface="Arial" panose="020B0604020202020204" pitchFamily="34" charset="0"/>
                        </a:rPr>
                        <a:t>The benefit for this service is included in the payment/allowance for another service/procedure that has already been adjudicated. t.</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rial" panose="020B0604020202020204" pitchFamily="34" charset="0"/>
                        </a:rPr>
                        <a:t>97</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1,767</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6%</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069959903"/>
                  </a:ext>
                </a:extLst>
              </a:tr>
              <a:tr h="430306">
                <a:tc>
                  <a:txBody>
                    <a:bodyPr/>
                    <a:lstStyle/>
                    <a:p>
                      <a:pPr algn="ctr" fontAlgn="ctr">
                        <a:buNone/>
                      </a:pPr>
                      <a:r>
                        <a:rPr lang="en-US" sz="1100" b="0" i="0" u="none" strike="noStrike">
                          <a:solidFill>
                            <a:srgbClr val="000000"/>
                          </a:solidFill>
                          <a:effectLst/>
                          <a:latin typeface="Arial" panose="020B0604020202020204" pitchFamily="34" charset="0"/>
                        </a:rPr>
                        <a:t>Non-covered charge(s). At least one Remark Code must be provided</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Arial" panose="020B0604020202020204" pitchFamily="34" charset="0"/>
                        </a:rPr>
                        <a:t>96</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1,765</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Arial" panose="020B0604020202020204" pitchFamily="34" charset="0"/>
                        </a:rPr>
                        <a:t>6%</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135955897"/>
                  </a:ext>
                </a:extLst>
              </a:tr>
              <a:tr h="430306">
                <a:tc>
                  <a:txBody>
                    <a:bodyPr/>
                    <a:lstStyle/>
                    <a:p>
                      <a:pPr algn="ctr" fontAlgn="ctr">
                        <a:buNone/>
                      </a:pPr>
                      <a:r>
                        <a:rPr lang="en-US" sz="1100" b="0" i="0" u="none" strike="noStrike">
                          <a:solidFill>
                            <a:srgbClr val="000000"/>
                          </a:solidFill>
                          <a:effectLst/>
                          <a:latin typeface="Arial" panose="020B0604020202020204" pitchFamily="34" charset="0"/>
                        </a:rPr>
                        <a:t>An attachment/other documentation is required to adjudicate this claim/service. At least one Remark Code must be provided </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252</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rial" panose="020B0604020202020204" pitchFamily="34" charset="0"/>
                        </a:rPr>
                        <a:t>1,141</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4%</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882267978"/>
                  </a:ext>
                </a:extLst>
              </a:tr>
              <a:tr h="430306">
                <a:tc>
                  <a:txBody>
                    <a:bodyPr/>
                    <a:lstStyle/>
                    <a:p>
                      <a:pPr algn="ctr" fontAlgn="ctr">
                        <a:buNone/>
                      </a:pPr>
                      <a:r>
                        <a:rPr lang="en-US" sz="1100" b="0" i="0" u="none" strike="noStrike">
                          <a:solidFill>
                            <a:srgbClr val="000000"/>
                          </a:solidFill>
                          <a:effectLst/>
                          <a:latin typeface="Arial" panose="020B0604020202020204" pitchFamily="34" charset="0"/>
                        </a:rPr>
                        <a:t>This service/equipment/drug is not covered under the patient’s current benefit plan</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Arial" panose="020B0604020202020204" pitchFamily="34" charset="0"/>
                        </a:rPr>
                        <a:t>204</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1,078</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Arial" panose="020B0604020202020204" pitchFamily="34" charset="0"/>
                        </a:rPr>
                        <a:t>3%</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48773257"/>
                  </a:ext>
                </a:extLst>
              </a:tr>
              <a:tr h="430306">
                <a:tc>
                  <a:txBody>
                    <a:bodyPr/>
                    <a:lstStyle/>
                    <a:p>
                      <a:pPr algn="ctr" fontAlgn="ctr">
                        <a:buNone/>
                      </a:pPr>
                      <a:r>
                        <a:rPr lang="en-US" sz="1100" b="0" i="0" u="none" strike="noStrike">
                          <a:solidFill>
                            <a:srgbClr val="000000"/>
                          </a:solidFill>
                          <a:effectLst/>
                          <a:latin typeface="Arial" panose="020B0604020202020204" pitchFamily="34" charset="0"/>
                        </a:rPr>
                        <a:t>Claim/service not covered by this payer/contractor. You must send the claim/service to the correct payer/contractor.</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rial" panose="020B0604020202020204" pitchFamily="34" charset="0"/>
                        </a:rPr>
                        <a:t>109</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1,015</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3%</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2055111432"/>
                  </a:ext>
                </a:extLst>
              </a:tr>
              <a:tr h="430306">
                <a:tc>
                  <a:txBody>
                    <a:bodyPr/>
                    <a:lstStyle/>
                    <a:p>
                      <a:pPr algn="ctr" fontAlgn="ctr">
                        <a:buNone/>
                      </a:pPr>
                      <a:r>
                        <a:rPr lang="en-US" sz="1100" b="0" i="0" u="none" strike="noStrike">
                          <a:solidFill>
                            <a:srgbClr val="000000"/>
                          </a:solidFill>
                          <a:effectLst/>
                          <a:latin typeface="Arial" panose="020B0604020202020204" pitchFamily="34" charset="0"/>
                        </a:rPr>
                        <a:t>The related or qualifying claim/service was not identified on this claim.</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107</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Arial" panose="020B0604020202020204" pitchFamily="34" charset="0"/>
                        </a:rPr>
                        <a:t>822</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Arial" panose="020B0604020202020204" pitchFamily="34" charset="0"/>
                        </a:rPr>
                        <a:t>3%</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4273478640"/>
                  </a:ext>
                </a:extLst>
              </a:tr>
              <a:tr h="430306">
                <a:tc>
                  <a:txBody>
                    <a:bodyPr/>
                    <a:lstStyle/>
                    <a:p>
                      <a:pPr algn="ctr" fontAlgn="ctr">
                        <a:buNone/>
                      </a:pPr>
                      <a:r>
                        <a:rPr lang="en-US" sz="1100" b="0" i="0" u="none" strike="noStrike">
                          <a:solidFill>
                            <a:srgbClr val="000000"/>
                          </a:solidFill>
                          <a:effectLst/>
                          <a:latin typeface="Arial" panose="020B0604020202020204" pitchFamily="34" charset="0"/>
                        </a:rPr>
                        <a:t>This care may be covered by another payer per coordination of benefits.</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rial" panose="020B0604020202020204" pitchFamily="34" charset="0"/>
                        </a:rPr>
                        <a:t>22</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765</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2%</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817695405"/>
                  </a:ext>
                </a:extLst>
              </a:tr>
              <a:tr h="227105">
                <a:tc>
                  <a:txBody>
                    <a:bodyPr/>
                    <a:lstStyle/>
                    <a:p>
                      <a:pPr algn="ctr" fontAlgn="ctr">
                        <a:buNone/>
                      </a:pPr>
                      <a:r>
                        <a:rPr lang="en-US" sz="1100" b="0" i="0" u="none" strike="noStrike">
                          <a:solidFill>
                            <a:srgbClr val="000000"/>
                          </a:solidFill>
                          <a:effectLst/>
                          <a:latin typeface="Arial" panose="020B0604020202020204" pitchFamily="34" charset="0"/>
                        </a:rPr>
                        <a:t>Expenses incurred after coverage terminated.</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27</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735</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2%</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746471620"/>
                  </a:ext>
                </a:extLst>
              </a:tr>
              <a:tr h="430306">
                <a:tc>
                  <a:txBody>
                    <a:bodyPr/>
                    <a:lstStyle/>
                    <a:p>
                      <a:pPr algn="ctr" fontAlgn="ctr">
                        <a:buNone/>
                      </a:pPr>
                      <a:r>
                        <a:rPr lang="en-US" sz="1100" b="0" i="0" u="none" strike="noStrike">
                          <a:solidFill>
                            <a:srgbClr val="000000"/>
                          </a:solidFill>
                          <a:effectLst/>
                          <a:latin typeface="Arial" panose="020B0604020202020204" pitchFamily="34" charset="0"/>
                        </a:rPr>
                        <a:t>These are non-covered services because this is not deemed a 'medical necessity' by the payer. </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rial" panose="020B0604020202020204" pitchFamily="34" charset="0"/>
                        </a:rPr>
                        <a:t>50</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730</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2%</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757650796"/>
                  </a:ext>
                </a:extLst>
              </a:tr>
              <a:tr h="430306">
                <a:tc>
                  <a:txBody>
                    <a:bodyPr/>
                    <a:lstStyle/>
                    <a:p>
                      <a:pPr algn="ctr" fontAlgn="ctr">
                        <a:buNone/>
                      </a:pPr>
                      <a:r>
                        <a:rPr lang="en-US" sz="1100" b="0" i="0" u="none" strike="noStrike">
                          <a:solidFill>
                            <a:srgbClr val="000000"/>
                          </a:solidFill>
                          <a:effectLst/>
                          <a:latin typeface="Arial" panose="020B0604020202020204" pitchFamily="34" charset="0"/>
                        </a:rPr>
                        <a:t>The rendering provider is not eligible to perform the service billed. </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185</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629</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Arial" panose="020B0604020202020204" pitchFamily="34" charset="0"/>
                        </a:rPr>
                        <a:t>2%</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722089003"/>
                  </a:ext>
                </a:extLst>
              </a:tr>
              <a:tr h="430306">
                <a:tc>
                  <a:txBody>
                    <a:bodyPr/>
                    <a:lstStyle/>
                    <a:p>
                      <a:pPr algn="ctr" fontAlgn="ctr">
                        <a:buNone/>
                      </a:pPr>
                      <a:r>
                        <a:rPr lang="en-US" sz="1100" b="0" i="0" u="none" strike="noStrike">
                          <a:solidFill>
                            <a:srgbClr val="000000"/>
                          </a:solidFill>
                          <a:effectLst/>
                          <a:latin typeface="Arial" panose="020B0604020202020204" pitchFamily="34" charset="0"/>
                        </a:rPr>
                        <a:t>Exceeds the contracted maximum number of hours/days/units by this provider for this period. This is not patient specific.</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rial" panose="020B0604020202020204" pitchFamily="34" charset="0"/>
                        </a:rPr>
                        <a:t>222</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rial" panose="020B0604020202020204" pitchFamily="34" charset="0"/>
                        </a:rPr>
                        <a:t>607</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2%</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718934349"/>
                  </a:ext>
                </a:extLst>
              </a:tr>
              <a:tr h="430306">
                <a:tc>
                  <a:txBody>
                    <a:bodyPr/>
                    <a:lstStyle/>
                    <a:p>
                      <a:pPr algn="ctr" fontAlgn="ctr">
                        <a:buNone/>
                      </a:pPr>
                      <a:r>
                        <a:rPr lang="en-US" sz="1100" b="0" i="0" u="none" strike="noStrike">
                          <a:solidFill>
                            <a:srgbClr val="000000"/>
                          </a:solidFill>
                          <a:effectLst/>
                          <a:latin typeface="Arial" panose="020B0604020202020204" pitchFamily="34" charset="0"/>
                        </a:rPr>
                        <a:t>Procedure/treatment/drug is deemed experimental/investigational by the payer.</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55</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588</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Arial" panose="020B0604020202020204" pitchFamily="34" charset="0"/>
                        </a:rPr>
                        <a:t>2%</a:t>
                      </a:r>
                    </a:p>
                  </a:txBody>
                  <a:tcPr marL="3872" marR="3872" marT="3872"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814987617"/>
                  </a:ext>
                </a:extLst>
              </a:tr>
            </a:tbl>
          </a:graphicData>
        </a:graphic>
      </p:graphicFrame>
    </p:spTree>
    <p:extLst>
      <p:ext uri="{BB962C8B-B14F-4D97-AF65-F5344CB8AC3E}">
        <p14:creationId xmlns:p14="http://schemas.microsoft.com/office/powerpoint/2010/main" val="1654743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5C5221-285E-E8AA-7848-C0807AFEAEFC}"/>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Associated Remark Codes with Denial Code 16</a:t>
            </a:r>
          </a:p>
        </p:txBody>
      </p:sp>
      <p:graphicFrame>
        <p:nvGraphicFramePr>
          <p:cNvPr id="5" name="Content Placeholder 4">
            <a:extLst>
              <a:ext uri="{FF2B5EF4-FFF2-40B4-BE49-F238E27FC236}">
                <a16:creationId xmlns:a16="http://schemas.microsoft.com/office/drawing/2014/main" id="{62660E7E-C5AE-DCCD-ABB6-6A3D603A5C62}"/>
              </a:ext>
            </a:extLst>
          </p:cNvPr>
          <p:cNvGraphicFramePr>
            <a:graphicFrameLocks noGrp="1"/>
          </p:cNvGraphicFramePr>
          <p:nvPr>
            <p:ph idx="1"/>
            <p:extLst>
              <p:ext uri="{D42A27DB-BD31-4B8C-83A1-F6EECF244321}">
                <p14:modId xmlns:p14="http://schemas.microsoft.com/office/powerpoint/2010/main" val="387078161"/>
              </p:ext>
            </p:extLst>
          </p:nvPr>
        </p:nvGraphicFramePr>
        <p:xfrm>
          <a:off x="1058415" y="1730085"/>
          <a:ext cx="10565820" cy="4842681"/>
        </p:xfrm>
        <a:graphic>
          <a:graphicData uri="http://schemas.openxmlformats.org/drawingml/2006/table">
            <a:tbl>
              <a:tblPr firstRow="1" bandRow="1"/>
              <a:tblGrid>
                <a:gridCol w="8024536">
                  <a:extLst>
                    <a:ext uri="{9D8B030D-6E8A-4147-A177-3AD203B41FA5}">
                      <a16:colId xmlns:a16="http://schemas.microsoft.com/office/drawing/2014/main" val="82222847"/>
                    </a:ext>
                  </a:extLst>
                </a:gridCol>
                <a:gridCol w="1497342">
                  <a:extLst>
                    <a:ext uri="{9D8B030D-6E8A-4147-A177-3AD203B41FA5}">
                      <a16:colId xmlns:a16="http://schemas.microsoft.com/office/drawing/2014/main" val="4146348679"/>
                    </a:ext>
                  </a:extLst>
                </a:gridCol>
                <a:gridCol w="1043942">
                  <a:extLst>
                    <a:ext uri="{9D8B030D-6E8A-4147-A177-3AD203B41FA5}">
                      <a16:colId xmlns:a16="http://schemas.microsoft.com/office/drawing/2014/main" val="180902033"/>
                    </a:ext>
                  </a:extLst>
                </a:gridCol>
              </a:tblGrid>
              <a:tr h="337237">
                <a:tc>
                  <a:txBody>
                    <a:bodyPr/>
                    <a:lstStyle/>
                    <a:p>
                      <a:pPr algn="ctr" fontAlgn="ctr"/>
                      <a:r>
                        <a:rPr lang="en-US" sz="1600" b="1" i="0" u="none" strike="noStrike">
                          <a:solidFill>
                            <a:srgbClr val="000000"/>
                          </a:solidFill>
                          <a:effectLst/>
                          <a:latin typeface="Arial" panose="020B0604020202020204" pitchFamily="34" charset="0"/>
                        </a:rPr>
                        <a:t>Definition</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r>
                        <a:rPr lang="en-US" sz="1600" b="1" i="0" u="none" strike="noStrike">
                          <a:solidFill>
                            <a:srgbClr val="000000"/>
                          </a:solidFill>
                          <a:effectLst/>
                          <a:latin typeface="Arial" panose="020B0604020202020204" pitchFamily="34" charset="0"/>
                        </a:rPr>
                        <a:t>Remark Code</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r>
                        <a:rPr lang="en-US" sz="1600" b="1" i="0" u="none" strike="noStrike">
                          <a:solidFill>
                            <a:srgbClr val="000000"/>
                          </a:solidFill>
                          <a:effectLst/>
                          <a:latin typeface="Arial" panose="020B0604020202020204" pitchFamily="34" charset="0"/>
                        </a:rPr>
                        <a:t>Number</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878962138"/>
                  </a:ext>
                </a:extLst>
              </a:tr>
              <a:tr h="337237">
                <a:tc>
                  <a:txBody>
                    <a:bodyPr/>
                    <a:lstStyle/>
                    <a:p>
                      <a:pPr algn="ctr" fontAlgn="ctr"/>
                      <a:r>
                        <a:rPr lang="en-US" sz="1600" b="0" i="0" u="none" strike="noStrike">
                          <a:solidFill>
                            <a:srgbClr val="000000"/>
                          </a:solidFill>
                          <a:effectLst/>
                          <a:latin typeface="Arial" panose="020B0604020202020204" pitchFamily="34" charset="0"/>
                        </a:rPr>
                        <a:t>Missing procedure modifier(s).</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r>
                        <a:rPr lang="en-US" sz="1600" b="0" i="0" u="none" strike="noStrike">
                          <a:solidFill>
                            <a:srgbClr val="000000"/>
                          </a:solidFill>
                          <a:effectLst/>
                          <a:latin typeface="Arial" panose="020B0604020202020204" pitchFamily="34" charset="0"/>
                        </a:rPr>
                        <a:t>N822</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r>
                        <a:rPr lang="en-US" sz="1600" b="0" i="0" u="none" strike="noStrike" dirty="0">
                          <a:solidFill>
                            <a:srgbClr val="000000"/>
                          </a:solidFill>
                          <a:effectLst/>
                          <a:latin typeface="Arial" panose="020B0604020202020204" pitchFamily="34" charset="0"/>
                        </a:rPr>
                        <a:t>1,408</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682193090"/>
                  </a:ext>
                </a:extLst>
              </a:tr>
              <a:tr h="337237">
                <a:tc>
                  <a:txBody>
                    <a:bodyPr/>
                    <a:lstStyle/>
                    <a:p>
                      <a:pPr algn="ctr" fontAlgn="ctr"/>
                      <a:r>
                        <a:rPr lang="en-US" sz="1600" b="0" i="0" u="none" strike="noStrike">
                          <a:solidFill>
                            <a:srgbClr val="000000"/>
                          </a:solidFill>
                          <a:effectLst/>
                          <a:latin typeface="Arial" panose="020B0604020202020204" pitchFamily="34" charset="0"/>
                        </a:rPr>
                        <a:t>Alert: You may not appeal this decision.</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Arial" panose="020B0604020202020204" pitchFamily="34" charset="0"/>
                        </a:rPr>
                        <a:t>N211</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Arial" panose="020B0604020202020204" pitchFamily="34" charset="0"/>
                        </a:rPr>
                        <a:t>704</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156808376"/>
                  </a:ext>
                </a:extLst>
              </a:tr>
              <a:tr h="337237">
                <a:tc>
                  <a:txBody>
                    <a:bodyPr/>
                    <a:lstStyle/>
                    <a:p>
                      <a:pPr algn="ctr" fontAlgn="ctr"/>
                      <a:r>
                        <a:rPr lang="en-US" sz="1600" b="0" i="0" u="none" strike="noStrike">
                          <a:solidFill>
                            <a:srgbClr val="000000"/>
                          </a:solidFill>
                          <a:effectLst/>
                          <a:latin typeface="Arial" panose="020B0604020202020204" pitchFamily="34" charset="0"/>
                        </a:rPr>
                        <a:t>Missing/incomplete/invalid name, strength, or dosage of the drug furnished.</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r>
                        <a:rPr lang="en-US" sz="1600" b="0" i="0" u="none" strike="noStrike">
                          <a:solidFill>
                            <a:srgbClr val="000000"/>
                          </a:solidFill>
                          <a:effectLst/>
                          <a:latin typeface="Arial" panose="020B0604020202020204" pitchFamily="34" charset="0"/>
                        </a:rPr>
                        <a:t>M123</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r>
                        <a:rPr lang="en-US" sz="1600" b="0" i="0" u="none" strike="noStrike" dirty="0">
                          <a:solidFill>
                            <a:srgbClr val="000000"/>
                          </a:solidFill>
                          <a:effectLst/>
                          <a:latin typeface="Arial" panose="020B0604020202020204" pitchFamily="34" charset="0"/>
                        </a:rPr>
                        <a:t>552</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162028275"/>
                  </a:ext>
                </a:extLst>
              </a:tr>
              <a:tr h="337237">
                <a:tc>
                  <a:txBody>
                    <a:bodyPr/>
                    <a:lstStyle/>
                    <a:p>
                      <a:pPr algn="ctr" fontAlgn="ctr"/>
                      <a:r>
                        <a:rPr lang="en-US" sz="1600" b="0" i="0" u="none" strike="noStrike">
                          <a:solidFill>
                            <a:srgbClr val="000000"/>
                          </a:solidFill>
                          <a:effectLst/>
                          <a:latin typeface="Arial" panose="020B0604020202020204" pitchFamily="34" charset="0"/>
                        </a:rPr>
                        <a:t>Missing/incomplete/invalid other diagnosis.</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Arial" panose="020B0604020202020204" pitchFamily="34" charset="0"/>
                        </a:rPr>
                        <a:t>M64</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Arial" panose="020B0604020202020204" pitchFamily="34" charset="0"/>
                        </a:rPr>
                        <a:t>506</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536734918"/>
                  </a:ext>
                </a:extLst>
              </a:tr>
              <a:tr h="602516">
                <a:tc>
                  <a:txBody>
                    <a:bodyPr/>
                    <a:lstStyle/>
                    <a:p>
                      <a:pPr algn="ctr" fontAlgn="ctr"/>
                      <a:r>
                        <a:rPr lang="en-US" sz="1600" b="0" i="0" u="none" strike="noStrike" dirty="0">
                          <a:solidFill>
                            <a:srgbClr val="000000"/>
                          </a:solidFill>
                          <a:effectLst/>
                          <a:latin typeface="Arial" panose="020B0604020202020204" pitchFamily="34" charset="0"/>
                        </a:rPr>
                        <a:t>Missing/incomplete/invalid principal diagnosis.</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r>
                        <a:rPr lang="en-US" sz="1600" b="0" i="0" u="none" strike="noStrike" dirty="0">
                          <a:solidFill>
                            <a:srgbClr val="000000"/>
                          </a:solidFill>
                          <a:effectLst/>
                          <a:latin typeface="Arial" panose="020B0604020202020204" pitchFamily="34" charset="0"/>
                        </a:rPr>
                        <a:t>MA63</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r>
                        <a:rPr lang="en-US" sz="1600" b="0" i="0" u="none" strike="noStrike" dirty="0">
                          <a:solidFill>
                            <a:srgbClr val="000000"/>
                          </a:solidFill>
                          <a:effectLst/>
                          <a:latin typeface="Arial" panose="020B0604020202020204" pitchFamily="34" charset="0"/>
                        </a:rPr>
                        <a:t>283</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2564804992"/>
                  </a:ext>
                </a:extLst>
              </a:tr>
              <a:tr h="602516">
                <a:tc>
                  <a:txBody>
                    <a:bodyPr/>
                    <a:lstStyle/>
                    <a:p>
                      <a:pPr algn="ctr" fontAlgn="ctr"/>
                      <a:r>
                        <a:rPr lang="en-US" sz="1600" b="0" i="0" u="none" strike="noStrike" dirty="0" err="1">
                          <a:solidFill>
                            <a:srgbClr val="000000"/>
                          </a:solidFill>
                          <a:effectLst/>
                          <a:latin typeface="Arial" panose="020B0604020202020204" pitchFamily="34" charset="0"/>
                        </a:rPr>
                        <a:t>Alert:This</a:t>
                      </a:r>
                      <a:r>
                        <a:rPr lang="en-US" sz="1600" b="0" i="0" u="none" strike="noStrike" dirty="0">
                          <a:solidFill>
                            <a:srgbClr val="000000"/>
                          </a:solidFill>
                          <a:effectLst/>
                          <a:latin typeface="Arial" panose="020B0604020202020204" pitchFamily="34" charset="0"/>
                        </a:rPr>
                        <a:t> reversal is due to a resubmission/change to the claim by the provider.</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r>
                        <a:rPr lang="en-US" sz="1600" b="0" i="0" u="none" strike="noStrike" dirty="0">
                          <a:solidFill>
                            <a:srgbClr val="000000"/>
                          </a:solidFill>
                          <a:effectLst/>
                          <a:latin typeface="Arial" panose="020B0604020202020204" pitchFamily="34" charset="0"/>
                        </a:rPr>
                        <a:t>N694</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r>
                        <a:rPr lang="en-US" sz="1600" b="0" i="0" u="none" strike="noStrike" dirty="0">
                          <a:solidFill>
                            <a:srgbClr val="000000"/>
                          </a:solidFill>
                          <a:effectLst/>
                          <a:latin typeface="Arial" panose="020B0604020202020204" pitchFamily="34" charset="0"/>
                        </a:rPr>
                        <a:t>135</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838489874"/>
                  </a:ext>
                </a:extLst>
              </a:tr>
              <a:tr h="602516">
                <a:tc>
                  <a:txBody>
                    <a:bodyPr/>
                    <a:lstStyle/>
                    <a:p>
                      <a:pPr algn="ctr" fontAlgn="ctr"/>
                      <a:r>
                        <a:rPr lang="en-US" sz="1600" b="0" i="0" u="none" strike="noStrike" dirty="0">
                          <a:solidFill>
                            <a:srgbClr val="000000"/>
                          </a:solidFill>
                          <a:effectLst/>
                          <a:latin typeface="Arial" panose="020B0604020202020204" pitchFamily="34" charset="0"/>
                        </a:rPr>
                        <a:t>Consult our contractual agreement for restrictions/billing/payment information related to these charges.</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r>
                        <a:rPr lang="en-US" sz="1600" b="0" i="0" u="none" strike="noStrike" dirty="0">
                          <a:solidFill>
                            <a:srgbClr val="000000"/>
                          </a:solidFill>
                          <a:effectLst/>
                          <a:latin typeface="Arial" panose="020B0604020202020204" pitchFamily="34" charset="0"/>
                        </a:rPr>
                        <a:t>N381</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r>
                        <a:rPr lang="en-US" sz="1600" b="0" i="0" u="none" strike="noStrike" dirty="0">
                          <a:solidFill>
                            <a:srgbClr val="000000"/>
                          </a:solidFill>
                          <a:effectLst/>
                          <a:latin typeface="Arial" panose="020B0604020202020204" pitchFamily="34" charset="0"/>
                        </a:rPr>
                        <a:t>125</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317113817"/>
                  </a:ext>
                </a:extLst>
              </a:tr>
              <a:tr h="337237">
                <a:tc>
                  <a:txBody>
                    <a:bodyPr/>
                    <a:lstStyle/>
                    <a:p>
                      <a:pPr algn="ctr" fontAlgn="ctr"/>
                      <a:r>
                        <a:rPr lang="en-US" sz="1600" b="0" i="0" u="none" strike="noStrike" dirty="0">
                          <a:solidFill>
                            <a:srgbClr val="000000"/>
                          </a:solidFill>
                          <a:effectLst/>
                          <a:latin typeface="Arial" panose="020B0604020202020204" pitchFamily="34" charset="0"/>
                        </a:rPr>
                        <a:t>Missing/incomplete/invalid diagnosis or condition.</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r>
                        <a:rPr lang="en-US" sz="1600" b="0" i="0" u="none" strike="noStrike" dirty="0">
                          <a:solidFill>
                            <a:srgbClr val="000000"/>
                          </a:solidFill>
                          <a:effectLst/>
                          <a:latin typeface="Arial" panose="020B0604020202020204" pitchFamily="34" charset="0"/>
                        </a:rPr>
                        <a:t>M76</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r>
                        <a:rPr lang="en-US" sz="1600" b="0" i="0" u="none" strike="noStrike" dirty="0">
                          <a:solidFill>
                            <a:srgbClr val="000000"/>
                          </a:solidFill>
                          <a:effectLst/>
                          <a:latin typeface="Arial" panose="020B0604020202020204" pitchFamily="34" charset="0"/>
                        </a:rPr>
                        <a:t>103</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816808526"/>
                  </a:ext>
                </a:extLst>
              </a:tr>
              <a:tr h="337237">
                <a:tc>
                  <a:txBody>
                    <a:bodyPr/>
                    <a:lstStyle/>
                    <a:p>
                      <a:pPr algn="ctr" fontAlgn="ctr"/>
                      <a:r>
                        <a:rPr lang="en-US" sz="1600" b="0" i="0" u="none" strike="noStrike" dirty="0">
                          <a:solidFill>
                            <a:srgbClr val="000000"/>
                          </a:solidFill>
                          <a:effectLst/>
                          <a:latin typeface="Arial" panose="020B0604020202020204" pitchFamily="34" charset="0"/>
                        </a:rPr>
                        <a:t>Incomplete/Invalid procedure modifier(s).</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r>
                        <a:rPr lang="en-US" sz="1600" b="0" i="0" u="none" strike="noStrike" dirty="0">
                          <a:solidFill>
                            <a:srgbClr val="000000"/>
                          </a:solidFill>
                          <a:effectLst/>
                          <a:latin typeface="Arial" panose="020B0604020202020204" pitchFamily="34" charset="0"/>
                        </a:rPr>
                        <a:t>N823</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r>
                        <a:rPr lang="en-US" sz="1600" b="0" i="0" u="none" strike="noStrike" dirty="0">
                          <a:solidFill>
                            <a:srgbClr val="000000"/>
                          </a:solidFill>
                          <a:effectLst/>
                          <a:latin typeface="Arial" panose="020B0604020202020204" pitchFamily="34" charset="0"/>
                        </a:rPr>
                        <a:t>67</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952186841"/>
                  </a:ext>
                </a:extLst>
              </a:tr>
              <a:tr h="337237">
                <a:tc>
                  <a:txBody>
                    <a:bodyPr/>
                    <a:lstStyle/>
                    <a:p>
                      <a:pPr algn="ctr" fontAlgn="ctr"/>
                      <a:r>
                        <a:rPr lang="en-US" sz="1600" b="0" i="0" u="none" strike="noStrike" dirty="0">
                          <a:solidFill>
                            <a:srgbClr val="000000"/>
                          </a:solidFill>
                          <a:effectLst/>
                          <a:latin typeface="Arial" panose="020B0604020202020204" pitchFamily="34" charset="0"/>
                        </a:rPr>
                        <a:t>Missing/Incomplete/Invalid NDC Unit of Measure</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Arial" panose="020B0604020202020204" pitchFamily="34" charset="0"/>
                        </a:rPr>
                        <a:t>N816</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Arial" panose="020B0604020202020204" pitchFamily="34" charset="0"/>
                        </a:rPr>
                        <a:t>60</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218906706"/>
                  </a:ext>
                </a:extLst>
              </a:tr>
              <a:tr h="337237">
                <a:tc>
                  <a:txBody>
                    <a:bodyPr/>
                    <a:lstStyle/>
                    <a:p>
                      <a:pPr algn="ctr" fontAlgn="ctr"/>
                      <a:r>
                        <a:rPr lang="en-US" sz="1600" b="0" i="0" u="none" strike="noStrike" dirty="0">
                          <a:solidFill>
                            <a:srgbClr val="000000"/>
                          </a:solidFill>
                          <a:effectLst/>
                          <a:latin typeface="Arial" panose="020B0604020202020204" pitchFamily="34" charset="0"/>
                        </a:rPr>
                        <a:t>Missing/Incomplete/Invalid NDC Unit Count</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Arial" panose="020B0604020202020204" pitchFamily="34" charset="0"/>
                        </a:rPr>
                        <a:t>N815</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Arial" panose="020B0604020202020204" pitchFamily="34" charset="0"/>
                        </a:rPr>
                        <a:t>44</a:t>
                      </a:r>
                    </a:p>
                  </a:txBody>
                  <a:tcPr marL="7477" marR="7477" marT="7477"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3699886351"/>
                  </a:ext>
                </a:extLst>
              </a:tr>
            </a:tbl>
          </a:graphicData>
        </a:graphic>
      </p:graphicFrame>
    </p:spTree>
    <p:extLst>
      <p:ext uri="{BB962C8B-B14F-4D97-AF65-F5344CB8AC3E}">
        <p14:creationId xmlns:p14="http://schemas.microsoft.com/office/powerpoint/2010/main" val="4172899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5AAAAA-1F35-D9AE-3A7F-3FC62F28307F}"/>
              </a:ext>
            </a:extLst>
          </p:cNvPr>
          <p:cNvSpPr>
            <a:spLocks noGrp="1"/>
          </p:cNvSpPr>
          <p:nvPr>
            <p:ph type="title"/>
          </p:nvPr>
        </p:nvSpPr>
        <p:spPr>
          <a:xfrm>
            <a:off x="638882" y="639193"/>
            <a:ext cx="3571810" cy="3573516"/>
          </a:xfrm>
        </p:spPr>
        <p:txBody>
          <a:bodyPr vert="horz" lIns="91440" tIns="45720" rIns="91440" bIns="45720" rtlCol="0" anchor="b">
            <a:normAutofit fontScale="90000"/>
          </a:bodyPr>
          <a:lstStyle/>
          <a:p>
            <a:r>
              <a:rPr lang="en-US" sz="6600" kern="1200" dirty="0">
                <a:solidFill>
                  <a:schemeClr val="tx1"/>
                </a:solidFill>
                <a:latin typeface="+mj-lt"/>
                <a:ea typeface="+mj-ea"/>
                <a:cs typeface="+mj-cs"/>
              </a:rPr>
              <a:t>Sample 1500 form with JZ modifier</a:t>
            </a:r>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form&#10;&#10;AI-generated content may be incorrect.">
            <a:extLst>
              <a:ext uri="{FF2B5EF4-FFF2-40B4-BE49-F238E27FC236}">
                <a16:creationId xmlns:a16="http://schemas.microsoft.com/office/drawing/2014/main" id="{781EB39A-F61A-8B77-965B-D445A0C3FFDF}"/>
              </a:ext>
            </a:extLst>
          </p:cNvPr>
          <p:cNvPicPr>
            <a:picLocks noGrp="1" noChangeAspect="1"/>
          </p:cNvPicPr>
          <p:nvPr>
            <p:ph idx="1"/>
          </p:nvPr>
        </p:nvPicPr>
        <p:blipFill>
          <a:blip r:embed="rId2"/>
          <a:srcRect r="5522"/>
          <a:stretch/>
        </p:blipFill>
        <p:spPr>
          <a:xfrm>
            <a:off x="4105595" y="0"/>
            <a:ext cx="7789698" cy="6857999"/>
          </a:xfrm>
          <a:prstGeom prst="rect">
            <a:avLst/>
          </a:prstGeom>
        </p:spPr>
      </p:pic>
    </p:spTree>
    <p:extLst>
      <p:ext uri="{BB962C8B-B14F-4D97-AF65-F5344CB8AC3E}">
        <p14:creationId xmlns:p14="http://schemas.microsoft.com/office/powerpoint/2010/main" val="2420235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B0E440-33FD-6FF6-8A35-B88FB838693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6E008C-F969-ADCC-2714-0F621C752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F975310-2AFD-9129-6038-455B99FD4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9E3EB4-D5D2-209C-59D1-EC64739CF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C4A23E-B49E-B6E1-181B-AEBC6121E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7F7A92-38DD-FD84-27B9-62F6A5676F80}"/>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Associated Remark Codes with Denial Code 96</a:t>
            </a:r>
          </a:p>
        </p:txBody>
      </p:sp>
      <p:graphicFrame>
        <p:nvGraphicFramePr>
          <p:cNvPr id="6" name="Content Placeholder 5">
            <a:extLst>
              <a:ext uri="{FF2B5EF4-FFF2-40B4-BE49-F238E27FC236}">
                <a16:creationId xmlns:a16="http://schemas.microsoft.com/office/drawing/2014/main" id="{AB1E8DD1-0E73-AA75-B1B1-7C50B340DE74}"/>
              </a:ext>
            </a:extLst>
          </p:cNvPr>
          <p:cNvGraphicFramePr>
            <a:graphicFrameLocks noGrp="1"/>
          </p:cNvGraphicFramePr>
          <p:nvPr>
            <p:ph idx="1"/>
            <p:extLst>
              <p:ext uri="{D42A27DB-BD31-4B8C-83A1-F6EECF244321}">
                <p14:modId xmlns:p14="http://schemas.microsoft.com/office/powerpoint/2010/main" val="2295834078"/>
              </p:ext>
            </p:extLst>
          </p:nvPr>
        </p:nvGraphicFramePr>
        <p:xfrm>
          <a:off x="1093693" y="1924821"/>
          <a:ext cx="10225742" cy="4416209"/>
        </p:xfrm>
        <a:graphic>
          <a:graphicData uri="http://schemas.openxmlformats.org/drawingml/2006/table">
            <a:tbl>
              <a:tblPr/>
              <a:tblGrid>
                <a:gridCol w="7712272">
                  <a:extLst>
                    <a:ext uri="{9D8B030D-6E8A-4147-A177-3AD203B41FA5}">
                      <a16:colId xmlns:a16="http://schemas.microsoft.com/office/drawing/2014/main" val="7253698"/>
                    </a:ext>
                  </a:extLst>
                </a:gridCol>
                <a:gridCol w="1417855">
                  <a:extLst>
                    <a:ext uri="{9D8B030D-6E8A-4147-A177-3AD203B41FA5}">
                      <a16:colId xmlns:a16="http://schemas.microsoft.com/office/drawing/2014/main" val="4082202516"/>
                    </a:ext>
                  </a:extLst>
                </a:gridCol>
                <a:gridCol w="1095615">
                  <a:extLst>
                    <a:ext uri="{9D8B030D-6E8A-4147-A177-3AD203B41FA5}">
                      <a16:colId xmlns:a16="http://schemas.microsoft.com/office/drawing/2014/main" val="1655481780"/>
                    </a:ext>
                  </a:extLst>
                </a:gridCol>
              </a:tblGrid>
              <a:tr h="388283">
                <a:tc>
                  <a:txBody>
                    <a:bodyPr/>
                    <a:lstStyle/>
                    <a:p>
                      <a:pPr algn="ctr" fontAlgn="ctr">
                        <a:buNone/>
                      </a:pPr>
                      <a:r>
                        <a:rPr lang="en-US" sz="1400" b="1" i="0" u="none" strike="noStrike">
                          <a:solidFill>
                            <a:srgbClr val="000000"/>
                          </a:solidFill>
                          <a:effectLst/>
                          <a:latin typeface="Arial" panose="020B0604020202020204" pitchFamily="34" charset="0"/>
                        </a:rPr>
                        <a:t>Definition</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1" i="0" u="none" strike="noStrike">
                          <a:solidFill>
                            <a:srgbClr val="000000"/>
                          </a:solidFill>
                          <a:effectLst/>
                          <a:latin typeface="Arial" panose="020B0604020202020204" pitchFamily="34" charset="0"/>
                        </a:rPr>
                        <a:t>Remark Code</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1" i="0" u="none" strike="noStrike">
                          <a:solidFill>
                            <a:srgbClr val="000000"/>
                          </a:solidFill>
                          <a:effectLst/>
                          <a:latin typeface="Arial" panose="020B0604020202020204" pitchFamily="34" charset="0"/>
                        </a:rPr>
                        <a:t>Number</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2605420822"/>
                  </a:ext>
                </a:extLst>
              </a:tr>
              <a:tr h="388283">
                <a:tc>
                  <a:txBody>
                    <a:bodyPr/>
                    <a:lstStyle/>
                    <a:p>
                      <a:pPr algn="ctr" fontAlgn="ctr">
                        <a:buNone/>
                      </a:pPr>
                      <a:r>
                        <a:rPr lang="en-US" sz="1400" b="0" i="0" u="none" strike="noStrike">
                          <a:solidFill>
                            <a:srgbClr val="000000"/>
                          </a:solidFill>
                          <a:effectLst/>
                          <a:latin typeface="Arial" panose="020B0604020202020204" pitchFamily="34" charset="0"/>
                        </a:rPr>
                        <a:t>Consult plan benefit documents/guidelines for information about restrictions for this service.</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N130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84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2017311842"/>
                  </a:ext>
                </a:extLst>
              </a:tr>
              <a:tr h="388283">
                <a:tc>
                  <a:txBody>
                    <a:bodyPr/>
                    <a:lstStyle/>
                    <a:p>
                      <a:pPr algn="ctr" fontAlgn="ctr">
                        <a:buNone/>
                      </a:pPr>
                      <a:r>
                        <a:rPr lang="en-US" sz="1400" b="0" i="0" u="none" strike="noStrike">
                          <a:solidFill>
                            <a:srgbClr val="000000"/>
                          </a:solidFill>
                          <a:effectLst/>
                          <a:latin typeface="Arial" panose="020B0604020202020204" pitchFamily="34" charset="0"/>
                        </a:rPr>
                        <a:t>Medical record does not support code billed per the code definition.</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N163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41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390309245"/>
                  </a:ext>
                </a:extLst>
              </a:tr>
              <a:tr h="388283">
                <a:tc>
                  <a:txBody>
                    <a:bodyPr/>
                    <a:lstStyle/>
                    <a:p>
                      <a:pPr algn="ctr" fontAlgn="ctr">
                        <a:buNone/>
                      </a:pPr>
                      <a:r>
                        <a:rPr lang="en-US" sz="1400" b="0" i="0" u="none" strike="noStrike">
                          <a:solidFill>
                            <a:srgbClr val="000000"/>
                          </a:solidFill>
                          <a:effectLst/>
                          <a:latin typeface="Arial" panose="020B0604020202020204" pitchFamily="34" charset="0"/>
                        </a:rPr>
                        <a:t>Correction to a prior claim.</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MA67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17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2700670677"/>
                  </a:ext>
                </a:extLst>
              </a:tr>
              <a:tr h="388283">
                <a:tc>
                  <a:txBody>
                    <a:bodyPr/>
                    <a:lstStyle/>
                    <a:p>
                      <a:pPr algn="ctr" fontAlgn="ctr">
                        <a:buNone/>
                      </a:pPr>
                      <a:r>
                        <a:rPr lang="en-US" sz="1400" b="0" i="0" u="none" strike="noStrike">
                          <a:solidFill>
                            <a:srgbClr val="000000"/>
                          </a:solidFill>
                          <a:effectLst/>
                          <a:latin typeface="Arial" panose="020B0604020202020204" pitchFamily="34" charset="0"/>
                        </a:rPr>
                        <a:t>Alert:This reversal is due to a resubmission/change to the claim by the provider.</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N694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16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117043262"/>
                  </a:ext>
                </a:extLst>
              </a:tr>
              <a:tr h="388283">
                <a:tc>
                  <a:txBody>
                    <a:bodyPr/>
                    <a:lstStyle/>
                    <a:p>
                      <a:pPr algn="ctr" fontAlgn="ctr">
                        <a:buNone/>
                      </a:pPr>
                      <a:r>
                        <a:rPr lang="en-US" sz="1400" b="0" i="0" u="none" strike="noStrike">
                          <a:solidFill>
                            <a:srgbClr val="000000"/>
                          </a:solidFill>
                          <a:effectLst/>
                          <a:latin typeface="Arial" panose="020B0604020202020204" pitchFamily="34" charset="0"/>
                        </a:rPr>
                        <a:t>The number of Days or Units of Service exceeds our acceptable maximum.</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N362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15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296952426"/>
                  </a:ext>
                </a:extLst>
              </a:tr>
              <a:tr h="388283">
                <a:tc>
                  <a:txBody>
                    <a:bodyPr/>
                    <a:lstStyle/>
                    <a:p>
                      <a:pPr algn="ctr" fontAlgn="ctr">
                        <a:buNone/>
                      </a:pPr>
                      <a:r>
                        <a:rPr lang="en-US" sz="1400" b="0" i="0" u="none" strike="noStrike">
                          <a:solidFill>
                            <a:srgbClr val="000000"/>
                          </a:solidFill>
                          <a:effectLst/>
                          <a:latin typeface="Arial" panose="020B0604020202020204" pitchFamily="34" charset="0"/>
                        </a:rPr>
                        <a:t>Patient ineligible for this service.</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N30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13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2775147929"/>
                  </a:ext>
                </a:extLst>
              </a:tr>
              <a:tr h="388283">
                <a:tc>
                  <a:txBody>
                    <a:bodyPr/>
                    <a:lstStyle/>
                    <a:p>
                      <a:pPr algn="ctr" fontAlgn="ctr">
                        <a:buNone/>
                      </a:pPr>
                      <a:r>
                        <a:rPr lang="en-US" sz="1400" b="0" i="0" u="none" strike="noStrike">
                          <a:solidFill>
                            <a:srgbClr val="000000"/>
                          </a:solidFill>
                          <a:effectLst/>
                          <a:latin typeface="Arial" panose="020B0604020202020204" pitchFamily="34" charset="0"/>
                        </a:rPr>
                        <a:t>Procedure code billed is not correct/valid for the services billed or the date of service billed.</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N56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11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4050705523"/>
                  </a:ext>
                </a:extLst>
              </a:tr>
              <a:tr h="388283">
                <a:tc>
                  <a:txBody>
                    <a:bodyPr/>
                    <a:lstStyle/>
                    <a:p>
                      <a:pPr algn="ctr" fontAlgn="ctr">
                        <a:buNone/>
                      </a:pPr>
                      <a:r>
                        <a:rPr lang="en-US" sz="1400" b="0" i="0" u="none" strike="noStrike">
                          <a:solidFill>
                            <a:srgbClr val="000000"/>
                          </a:solidFill>
                          <a:effectLst/>
                          <a:latin typeface="Arial" panose="020B0604020202020204" pitchFamily="34" charset="0"/>
                        </a:rPr>
                        <a:t>Payment based on a processed replacement claim.</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N377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2751113333"/>
                  </a:ext>
                </a:extLst>
              </a:tr>
              <a:tr h="388283">
                <a:tc>
                  <a:txBody>
                    <a:bodyPr/>
                    <a:lstStyle/>
                    <a:p>
                      <a:pPr algn="ctr" fontAlgn="ctr">
                        <a:buNone/>
                      </a:pPr>
                      <a:r>
                        <a:rPr lang="en-US" sz="1400" b="0" i="0" u="none" strike="noStrike">
                          <a:solidFill>
                            <a:srgbClr val="000000"/>
                          </a:solidFill>
                          <a:effectLst/>
                          <a:latin typeface="Arial" panose="020B0604020202020204" pitchFamily="34" charset="0"/>
                        </a:rPr>
                        <a:t>Statutorily excluded service(s).</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N425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187088157"/>
                  </a:ext>
                </a:extLst>
              </a:tr>
              <a:tr h="533379">
                <a:tc>
                  <a:txBody>
                    <a:bodyPr/>
                    <a:lstStyle/>
                    <a:p>
                      <a:pPr algn="ctr" fontAlgn="ctr">
                        <a:buNone/>
                      </a:pPr>
                      <a:r>
                        <a:rPr lang="en-US" sz="1400" b="0" i="0" u="none" strike="noStrike">
                          <a:solidFill>
                            <a:srgbClr val="000000"/>
                          </a:solidFill>
                          <a:effectLst/>
                          <a:latin typeface="Arial" panose="020B0604020202020204" pitchFamily="34" charset="0"/>
                        </a:rPr>
                        <a:t>This drug/service/supply is not included in the fee schedule or contracted/legislated fee arrangement.</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N448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Arial" panose="020B0604020202020204" pitchFamily="34" charset="0"/>
                        </a:rPr>
                        <a:t>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159761691"/>
                  </a:ext>
                </a:extLst>
              </a:tr>
            </a:tbl>
          </a:graphicData>
        </a:graphic>
      </p:graphicFrame>
    </p:spTree>
    <p:extLst>
      <p:ext uri="{BB962C8B-B14F-4D97-AF65-F5344CB8AC3E}">
        <p14:creationId xmlns:p14="http://schemas.microsoft.com/office/powerpoint/2010/main" val="194323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84B73-6E03-3FE0-2340-8F92A837822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Top Payers by Denial Volume-NJ</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2025 YTD</a:t>
            </a:r>
          </a:p>
        </p:txBody>
      </p:sp>
      <p:graphicFrame>
        <p:nvGraphicFramePr>
          <p:cNvPr id="5" name="Content Placeholder 4">
            <a:extLst>
              <a:ext uri="{FF2B5EF4-FFF2-40B4-BE49-F238E27FC236}">
                <a16:creationId xmlns:a16="http://schemas.microsoft.com/office/drawing/2014/main" id="{451DFF74-6D9E-9EA2-A6F0-4D8A4FE04F80}"/>
              </a:ext>
            </a:extLst>
          </p:cNvPr>
          <p:cNvGraphicFramePr>
            <a:graphicFrameLocks noGrp="1"/>
          </p:cNvGraphicFramePr>
          <p:nvPr>
            <p:ph idx="1"/>
            <p:extLst>
              <p:ext uri="{D42A27DB-BD31-4B8C-83A1-F6EECF244321}">
                <p14:modId xmlns:p14="http://schemas.microsoft.com/office/powerpoint/2010/main" val="483801293"/>
              </p:ext>
            </p:extLst>
          </p:nvPr>
        </p:nvGraphicFramePr>
        <p:xfrm>
          <a:off x="3796553" y="312271"/>
          <a:ext cx="6990975" cy="6241156"/>
        </p:xfrm>
        <a:graphic>
          <a:graphicData uri="http://schemas.openxmlformats.org/drawingml/2006/table">
            <a:tbl>
              <a:tblPr/>
              <a:tblGrid>
                <a:gridCol w="3137682">
                  <a:extLst>
                    <a:ext uri="{9D8B030D-6E8A-4147-A177-3AD203B41FA5}">
                      <a16:colId xmlns:a16="http://schemas.microsoft.com/office/drawing/2014/main" val="4077534014"/>
                    </a:ext>
                  </a:extLst>
                </a:gridCol>
                <a:gridCol w="811944">
                  <a:extLst>
                    <a:ext uri="{9D8B030D-6E8A-4147-A177-3AD203B41FA5}">
                      <a16:colId xmlns:a16="http://schemas.microsoft.com/office/drawing/2014/main" val="1481455685"/>
                    </a:ext>
                  </a:extLst>
                </a:gridCol>
                <a:gridCol w="1155988">
                  <a:extLst>
                    <a:ext uri="{9D8B030D-6E8A-4147-A177-3AD203B41FA5}">
                      <a16:colId xmlns:a16="http://schemas.microsoft.com/office/drawing/2014/main" val="2175947971"/>
                    </a:ext>
                  </a:extLst>
                </a:gridCol>
                <a:gridCol w="977085">
                  <a:extLst>
                    <a:ext uri="{9D8B030D-6E8A-4147-A177-3AD203B41FA5}">
                      <a16:colId xmlns:a16="http://schemas.microsoft.com/office/drawing/2014/main" val="3959884601"/>
                    </a:ext>
                  </a:extLst>
                </a:gridCol>
                <a:gridCol w="908276">
                  <a:extLst>
                    <a:ext uri="{9D8B030D-6E8A-4147-A177-3AD203B41FA5}">
                      <a16:colId xmlns:a16="http://schemas.microsoft.com/office/drawing/2014/main" val="3367418444"/>
                    </a:ext>
                  </a:extLst>
                </a:gridCol>
              </a:tblGrid>
              <a:tr h="366674">
                <a:tc>
                  <a:txBody>
                    <a:bodyPr/>
                    <a:lstStyle/>
                    <a:p>
                      <a:pPr algn="ctr" fontAlgn="ctr">
                        <a:buNone/>
                      </a:pPr>
                      <a:r>
                        <a:rPr lang="en-US" sz="1200" b="1" i="0" u="none" strike="noStrike">
                          <a:solidFill>
                            <a:srgbClr val="000000"/>
                          </a:solidFill>
                          <a:effectLst/>
                          <a:latin typeface="Arial" panose="020B0604020202020204" pitchFamily="34" charset="0"/>
                        </a:rPr>
                        <a:t>Name</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Arial" panose="020B0604020202020204" pitchFamily="34" charset="0"/>
                        </a:rPr>
                        <a:t>True Denials</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Arial" panose="020B0604020202020204" pitchFamily="34" charset="0"/>
                        </a:rPr>
                        <a:t>True Denial Percent</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Arial" panose="020B0604020202020204" pitchFamily="34" charset="0"/>
                        </a:rPr>
                        <a:t>Distinct Patients</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Arial" panose="020B0604020202020204" pitchFamily="34" charset="0"/>
                        </a:rPr>
                        <a:t>Distinct Claims</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642101079"/>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Grand Total</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31,319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13.11%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14,406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75,098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616212105"/>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AETNA</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5,115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11.89%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2,630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15,018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4173427088"/>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UNITED HEALTHCARE</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5,076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22.38%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1,411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6,696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2190227520"/>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NEW JERSEY MEDICARE</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4,812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6.37%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4,287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22,607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248054533"/>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HORIZON NJ HEALTH</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4,587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27.14%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645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3,499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749018270"/>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CLOVER HEALTH</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4,519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49.68%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377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2,146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071563306"/>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HORIZON BLUE SHIELD OF NEW JERSEY</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3,045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9.30%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2,794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12,228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2364235413"/>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United Healthcare Direct</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668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20.66%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184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875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420792765"/>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PENNSYLVANIA INDEPENDENCE AMERIHEALTH NJ PPO</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411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21.27%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101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373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731479744"/>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AMERICHOICE OF NJ (MEDICAID NJ)</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373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39.22%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58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281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788935581"/>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CIGNA</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341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7.44%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483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2,222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805185402"/>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Horizon BCBS New Jersey</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209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7.77%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210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927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036529631"/>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COMMUNITY PREFERRED HEALTH PLAN</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198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28.25%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76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320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061403168"/>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Humana</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190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11.01%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138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649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3278379078"/>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OXFORD HEALTH PLANS</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146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8.52%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186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769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848813780"/>
                  </a:ext>
                </a:extLst>
              </a:tr>
              <a:tr h="366674">
                <a:tc>
                  <a:txBody>
                    <a:bodyPr/>
                    <a:lstStyle/>
                    <a:p>
                      <a:pPr algn="ctr" fontAlgn="ctr">
                        <a:buNone/>
                      </a:pPr>
                      <a:r>
                        <a:rPr lang="en-US" sz="1200" b="0" i="0" u="none" strike="noStrike">
                          <a:solidFill>
                            <a:srgbClr val="000000"/>
                          </a:solidFill>
                          <a:effectLst/>
                          <a:latin typeface="Arial" panose="020B0604020202020204" pitchFamily="34" charset="0"/>
                        </a:rPr>
                        <a:t>NEW JERSEY MEDICAID</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113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58.25%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Arial" panose="020B0604020202020204" pitchFamily="34" charset="0"/>
                        </a:rPr>
                        <a:t>63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975416255"/>
                  </a:ext>
                </a:extLst>
              </a:tr>
            </a:tbl>
          </a:graphicData>
        </a:graphic>
      </p:graphicFrame>
    </p:spTree>
    <p:extLst>
      <p:ext uri="{BB962C8B-B14F-4D97-AF65-F5344CB8AC3E}">
        <p14:creationId xmlns:p14="http://schemas.microsoft.com/office/powerpoint/2010/main" val="2385745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68557" y="1138036"/>
            <a:ext cx="5444382" cy="1402470"/>
          </a:xfrm>
        </p:spPr>
        <p:txBody>
          <a:bodyPr anchor="t">
            <a:normAutofit/>
          </a:bodyPr>
          <a:lstStyle/>
          <a:p>
            <a:r>
              <a:rPr lang="en-US" sz="3200"/>
              <a:t>Disclaimer and Introductions</a:t>
            </a:r>
          </a:p>
        </p:txBody>
      </p:sp>
      <p:pic>
        <p:nvPicPr>
          <p:cNvPr id="5" name="Picture 4" descr="Blue scheduled pillbox">
            <a:extLst>
              <a:ext uri="{FF2B5EF4-FFF2-40B4-BE49-F238E27FC236}">
                <a16:creationId xmlns:a16="http://schemas.microsoft.com/office/drawing/2014/main" id="{F218159F-CD3D-B6D8-0188-8FD60AACA4D4}"/>
              </a:ext>
            </a:extLst>
          </p:cNvPr>
          <p:cNvPicPr>
            <a:picLocks noChangeAspect="1"/>
          </p:cNvPicPr>
          <p:nvPr/>
        </p:nvPicPr>
        <p:blipFill>
          <a:blip r:embed="rId2"/>
          <a:srcRect l="18568" r="31294"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868557" y="2551176"/>
            <a:ext cx="5444382" cy="3591207"/>
          </a:xfrm>
        </p:spPr>
        <p:txBody>
          <a:bodyPr>
            <a:normAutofit/>
          </a:bodyPr>
          <a:lstStyle/>
          <a:p>
            <a:r>
              <a:rPr lang="en-US" sz="2000"/>
              <a:t>Nothing in this presentation is to promote off-label use of any particular product or service.</a:t>
            </a:r>
          </a:p>
          <a:p>
            <a:r>
              <a:rPr lang="en-US" sz="2000"/>
              <a:t>No drug manufacturer sponsored this program or promoted use of products for this webinar. Thus brand names are used where applicable.</a:t>
            </a:r>
          </a:p>
          <a:p>
            <a:r>
              <a:rPr lang="en-US" sz="2000"/>
              <a:t>Benchmarks are just suggestive.  Your payer mix or patient acuity may significantly impact your numbers and they may differ from what is seen herein.</a:t>
            </a:r>
          </a:p>
          <a:p>
            <a:r>
              <a:rPr lang="en-US" sz="2000"/>
              <a:t>This seminar is suggestive and is not consulting or legal advice.</a:t>
            </a:r>
          </a:p>
        </p:txBody>
      </p:sp>
    </p:spTree>
    <p:extLst>
      <p:ext uri="{BB962C8B-B14F-4D97-AF65-F5344CB8AC3E}">
        <p14:creationId xmlns:p14="http://schemas.microsoft.com/office/powerpoint/2010/main" val="1089575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203200" y="992094"/>
            <a:ext cx="4187121" cy="2795160"/>
          </a:xfrm>
        </p:spPr>
        <p:txBody>
          <a:bodyPr vert="horz" lIns="91440" tIns="45720" rIns="91440" bIns="45720" rtlCol="0" anchor="b">
            <a:normAutofit/>
          </a:bodyPr>
          <a:lstStyle/>
          <a:p>
            <a:pPr algn="ctr"/>
            <a:r>
              <a:rPr lang="en-US" kern="1200" dirty="0">
                <a:solidFill>
                  <a:schemeClr val="tx1"/>
                </a:solidFill>
                <a:latin typeface="+mj-lt"/>
                <a:ea typeface="+mj-ea"/>
                <a:cs typeface="+mj-cs"/>
              </a:rPr>
              <a:t>Clean Claims %: Top </a:t>
            </a:r>
            <a:r>
              <a:rPr lang="en-US" dirty="0"/>
              <a:t>20 US Payers by Volume</a:t>
            </a:r>
            <a:br>
              <a:rPr lang="en-US" dirty="0"/>
            </a:br>
            <a:r>
              <a:rPr lang="en-US" dirty="0"/>
              <a:t>2025 YTD</a:t>
            </a:r>
            <a:endParaRPr lang="en-US" kern="1200" dirty="0">
              <a:solidFill>
                <a:schemeClr val="tx1"/>
              </a:solidFill>
              <a:latin typeface="+mj-lt"/>
              <a:ea typeface="+mj-ea"/>
              <a:cs typeface="+mj-cs"/>
            </a:endParaRPr>
          </a:p>
        </p:txBody>
      </p:sp>
      <p:graphicFrame>
        <p:nvGraphicFramePr>
          <p:cNvPr id="3" name="Table 2">
            <a:extLst>
              <a:ext uri="{FF2B5EF4-FFF2-40B4-BE49-F238E27FC236}">
                <a16:creationId xmlns:a16="http://schemas.microsoft.com/office/drawing/2014/main" id="{00E004AA-A2ED-FBAB-D075-F9D5FD067AB3}"/>
              </a:ext>
            </a:extLst>
          </p:cNvPr>
          <p:cNvGraphicFramePr>
            <a:graphicFrameLocks noGrp="1"/>
          </p:cNvGraphicFramePr>
          <p:nvPr>
            <p:extLst>
              <p:ext uri="{D42A27DB-BD31-4B8C-83A1-F6EECF244321}">
                <p14:modId xmlns:p14="http://schemas.microsoft.com/office/powerpoint/2010/main" val="1812796423"/>
              </p:ext>
            </p:extLst>
          </p:nvPr>
        </p:nvGraphicFramePr>
        <p:xfrm>
          <a:off x="4882776" y="412377"/>
          <a:ext cx="7106024" cy="6354175"/>
        </p:xfrm>
        <a:graphic>
          <a:graphicData uri="http://schemas.openxmlformats.org/drawingml/2006/table">
            <a:tbl>
              <a:tblPr>
                <a:tableStyleId>{5C22544A-7EE6-4342-B048-85BDC9FD1C3A}</a:tableStyleId>
              </a:tblPr>
              <a:tblGrid>
                <a:gridCol w="1776506">
                  <a:extLst>
                    <a:ext uri="{9D8B030D-6E8A-4147-A177-3AD203B41FA5}">
                      <a16:colId xmlns:a16="http://schemas.microsoft.com/office/drawing/2014/main" val="3359538585"/>
                    </a:ext>
                  </a:extLst>
                </a:gridCol>
                <a:gridCol w="1776506">
                  <a:extLst>
                    <a:ext uri="{9D8B030D-6E8A-4147-A177-3AD203B41FA5}">
                      <a16:colId xmlns:a16="http://schemas.microsoft.com/office/drawing/2014/main" val="3970456696"/>
                    </a:ext>
                  </a:extLst>
                </a:gridCol>
                <a:gridCol w="1776506">
                  <a:extLst>
                    <a:ext uri="{9D8B030D-6E8A-4147-A177-3AD203B41FA5}">
                      <a16:colId xmlns:a16="http://schemas.microsoft.com/office/drawing/2014/main" val="2759308885"/>
                    </a:ext>
                  </a:extLst>
                </a:gridCol>
                <a:gridCol w="1776506">
                  <a:extLst>
                    <a:ext uri="{9D8B030D-6E8A-4147-A177-3AD203B41FA5}">
                      <a16:colId xmlns:a16="http://schemas.microsoft.com/office/drawing/2014/main" val="1057459017"/>
                    </a:ext>
                  </a:extLst>
                </a:gridCol>
              </a:tblGrid>
              <a:tr h="322560">
                <a:tc>
                  <a:txBody>
                    <a:bodyPr/>
                    <a:lstStyle/>
                    <a:p>
                      <a:pPr algn="ctr" fontAlgn="b">
                        <a:buNone/>
                      </a:pPr>
                      <a:r>
                        <a:rPr lang="en-US" sz="1400" u="none" strike="noStrike">
                          <a:effectLst/>
                        </a:rPr>
                        <a:t>Name</a:t>
                      </a:r>
                      <a:endParaRPr lang="en-US" sz="1400" b="0" i="0" u="none" strike="noStrike">
                        <a:solidFill>
                          <a:srgbClr val="000000"/>
                        </a:solidFill>
                        <a:effectLst/>
                        <a:latin typeface="Arial" panose="020B0604020202020204" pitchFamily="34" charset="0"/>
                      </a:endParaRPr>
                    </a:p>
                  </a:txBody>
                  <a:tcPr marL="3107" marR="3107" marT="3107" marB="0" anchor="b"/>
                </a:tc>
                <a:tc>
                  <a:txBody>
                    <a:bodyPr/>
                    <a:lstStyle/>
                    <a:p>
                      <a:pPr algn="ctr" fontAlgn="b">
                        <a:buNone/>
                      </a:pPr>
                      <a:r>
                        <a:rPr lang="en-US" sz="1400" u="none" strike="noStrike">
                          <a:effectLst/>
                        </a:rPr>
                        <a:t>Distinct Patients</a:t>
                      </a:r>
                      <a:endParaRPr lang="en-US" sz="1400" b="0" i="0" u="none" strike="noStrike">
                        <a:solidFill>
                          <a:srgbClr val="000000"/>
                        </a:solidFill>
                        <a:effectLst/>
                        <a:latin typeface="Arial" panose="020B0604020202020204" pitchFamily="34" charset="0"/>
                      </a:endParaRPr>
                    </a:p>
                  </a:txBody>
                  <a:tcPr marL="3107" marR="3107" marT="3107" marB="0" anchor="b"/>
                </a:tc>
                <a:tc>
                  <a:txBody>
                    <a:bodyPr/>
                    <a:lstStyle/>
                    <a:p>
                      <a:pPr algn="ctr" fontAlgn="b">
                        <a:buNone/>
                      </a:pPr>
                      <a:r>
                        <a:rPr lang="en-US" sz="1400" u="none" strike="noStrike">
                          <a:effectLst/>
                        </a:rPr>
                        <a:t>Distinct Claims</a:t>
                      </a:r>
                      <a:endParaRPr lang="en-US" sz="1400" b="0" i="0" u="none" strike="noStrike">
                        <a:solidFill>
                          <a:srgbClr val="000000"/>
                        </a:solidFill>
                        <a:effectLst/>
                        <a:latin typeface="Arial" panose="020B0604020202020204" pitchFamily="34" charset="0"/>
                      </a:endParaRPr>
                    </a:p>
                  </a:txBody>
                  <a:tcPr marL="3107" marR="3107" marT="3107" marB="0" anchor="b"/>
                </a:tc>
                <a:tc>
                  <a:txBody>
                    <a:bodyPr/>
                    <a:lstStyle/>
                    <a:p>
                      <a:pPr algn="ctr" fontAlgn="b">
                        <a:buNone/>
                      </a:pPr>
                      <a:r>
                        <a:rPr lang="en-US" sz="1400" u="none" strike="noStrike">
                          <a:effectLst/>
                        </a:rPr>
                        <a:t>Product Clean Claim %</a:t>
                      </a:r>
                      <a:endParaRPr lang="en-US" sz="1400" b="0" i="0" u="none" strike="noStrike">
                        <a:solidFill>
                          <a:srgbClr val="000000"/>
                        </a:solidFill>
                        <a:effectLst/>
                        <a:latin typeface="Arial" panose="020B0604020202020204" pitchFamily="34" charset="0"/>
                      </a:endParaRPr>
                    </a:p>
                  </a:txBody>
                  <a:tcPr marL="3107" marR="3107" marT="3107" marB="0" anchor="b"/>
                </a:tc>
                <a:extLst>
                  <a:ext uri="{0D108BD9-81ED-4DB2-BD59-A6C34878D82A}">
                    <a16:rowId xmlns:a16="http://schemas.microsoft.com/office/drawing/2014/main" val="602545414"/>
                  </a:ext>
                </a:extLst>
              </a:tr>
              <a:tr h="216421">
                <a:tc>
                  <a:txBody>
                    <a:bodyPr/>
                    <a:lstStyle/>
                    <a:p>
                      <a:pPr algn="ctr" fontAlgn="t">
                        <a:buNone/>
                      </a:pPr>
                      <a:r>
                        <a:rPr lang="en-US" sz="1400" u="none" strike="noStrike">
                          <a:effectLst/>
                        </a:rPr>
                        <a:t>FLORIDA MEDICARE</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58,055</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311,305</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92.48%</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1981458719"/>
                  </a:ext>
                </a:extLst>
              </a:tr>
              <a:tr h="322560">
                <a:tc>
                  <a:txBody>
                    <a:bodyPr/>
                    <a:lstStyle/>
                    <a:p>
                      <a:pPr algn="ctr" fontAlgn="t">
                        <a:buNone/>
                      </a:pPr>
                      <a:r>
                        <a:rPr lang="en-US" sz="1400" u="none" strike="noStrike">
                          <a:effectLst/>
                        </a:rPr>
                        <a:t>UNITED HEALTHCARE</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65,648</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296,315</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88.00%</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3625971412"/>
                  </a:ext>
                </a:extLst>
              </a:tr>
              <a:tr h="322560">
                <a:tc>
                  <a:txBody>
                    <a:bodyPr/>
                    <a:lstStyle/>
                    <a:p>
                      <a:pPr algn="ctr" fontAlgn="t">
                        <a:buNone/>
                      </a:pPr>
                      <a:r>
                        <a:rPr lang="en-US" sz="1400" u="none" strike="noStrike">
                          <a:effectLst/>
                        </a:rPr>
                        <a:t>FLORIDA BLUE SHIELD</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26,546</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117,629</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79.10%</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3924220263"/>
                  </a:ext>
                </a:extLst>
              </a:tr>
              <a:tr h="216421">
                <a:tc>
                  <a:txBody>
                    <a:bodyPr/>
                    <a:lstStyle/>
                    <a:p>
                      <a:pPr algn="ctr" fontAlgn="t">
                        <a:buNone/>
                      </a:pPr>
                      <a:r>
                        <a:rPr lang="en-US" sz="1400" u="none" strike="noStrike">
                          <a:effectLst/>
                        </a:rPr>
                        <a:t>TENNESSEE MEDICARE</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16,874</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75,717</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93.71%</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1347197379"/>
                  </a:ext>
                </a:extLst>
              </a:tr>
              <a:tr h="200971">
                <a:tc>
                  <a:txBody>
                    <a:bodyPr/>
                    <a:lstStyle/>
                    <a:p>
                      <a:pPr algn="ctr" fontAlgn="t">
                        <a:buNone/>
                      </a:pPr>
                      <a:r>
                        <a:rPr lang="en-US" sz="1400" u="none" strike="noStrike">
                          <a:effectLst/>
                        </a:rPr>
                        <a:t>AETNA</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40,120</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180,783</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86.83%</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2127859585"/>
                  </a:ext>
                </a:extLst>
              </a:tr>
              <a:tr h="399057">
                <a:tc>
                  <a:txBody>
                    <a:bodyPr/>
                    <a:lstStyle/>
                    <a:p>
                      <a:pPr algn="ctr" fontAlgn="t">
                        <a:buNone/>
                      </a:pPr>
                      <a:r>
                        <a:rPr lang="en-US" sz="1400" u="none" strike="noStrike">
                          <a:effectLst/>
                        </a:rPr>
                        <a:t>PENNSYLVANIA MEDICARE</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4,145</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22,441</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95.06%</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2553239178"/>
                  </a:ext>
                </a:extLst>
              </a:tr>
              <a:tr h="216421">
                <a:tc>
                  <a:txBody>
                    <a:bodyPr/>
                    <a:lstStyle/>
                    <a:p>
                      <a:pPr algn="ctr" fontAlgn="t">
                        <a:buNone/>
                      </a:pPr>
                      <a:r>
                        <a:rPr lang="en-US" sz="1400" u="none" strike="noStrike">
                          <a:effectLst/>
                        </a:rPr>
                        <a:t>ILLINOIS MEDICARE</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2,943</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17,669</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93.63%</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2170589413"/>
                  </a:ext>
                </a:extLst>
              </a:tr>
              <a:tr h="322560">
                <a:tc>
                  <a:txBody>
                    <a:bodyPr/>
                    <a:lstStyle/>
                    <a:p>
                      <a:pPr algn="ctr" fontAlgn="t">
                        <a:buNone/>
                      </a:pPr>
                      <a:r>
                        <a:rPr lang="en-US" sz="1400" u="none" strike="noStrike">
                          <a:effectLst/>
                        </a:rPr>
                        <a:t>NEW JERSEY MEDICARE</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4,287</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22,607</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90.82%</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1484708261"/>
                  </a:ext>
                </a:extLst>
              </a:tr>
              <a:tr h="200971">
                <a:tc>
                  <a:txBody>
                    <a:bodyPr/>
                    <a:lstStyle/>
                    <a:p>
                      <a:pPr algn="ctr" fontAlgn="t">
                        <a:buNone/>
                      </a:pPr>
                      <a:r>
                        <a:rPr lang="en-US" sz="1400" u="none" strike="noStrike">
                          <a:effectLst/>
                        </a:rPr>
                        <a:t>CIGNA</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14,907</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63,162</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84.40%</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4282185438"/>
                  </a:ext>
                </a:extLst>
              </a:tr>
              <a:tr h="322560">
                <a:tc>
                  <a:txBody>
                    <a:bodyPr/>
                    <a:lstStyle/>
                    <a:p>
                      <a:pPr algn="ctr" fontAlgn="t">
                        <a:buNone/>
                      </a:pPr>
                      <a:r>
                        <a:rPr lang="en-US" sz="1400" u="none" strike="noStrike" dirty="0">
                          <a:effectLst/>
                        </a:rPr>
                        <a:t>TENNESSEE BLUE SHIELD</a:t>
                      </a:r>
                      <a:endParaRPr lang="en-US" sz="1400" b="0" i="0" u="none" strike="noStrike" dirty="0">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14,308</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54,371</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88.71%</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1681982568"/>
                  </a:ext>
                </a:extLst>
              </a:tr>
              <a:tr h="216421">
                <a:tc>
                  <a:txBody>
                    <a:bodyPr/>
                    <a:lstStyle/>
                    <a:p>
                      <a:pPr algn="ctr" fontAlgn="t">
                        <a:buNone/>
                      </a:pPr>
                      <a:r>
                        <a:rPr lang="en-US" sz="1400" u="none" strike="noStrike">
                          <a:effectLst/>
                        </a:rPr>
                        <a:t>GEORGIA MEDICARE</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3,348</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14,867</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92.04%</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1658044283"/>
                  </a:ext>
                </a:extLst>
              </a:tr>
              <a:tr h="216421">
                <a:tc>
                  <a:txBody>
                    <a:bodyPr/>
                    <a:lstStyle/>
                    <a:p>
                      <a:pPr algn="ctr" fontAlgn="t">
                        <a:buNone/>
                      </a:pPr>
                      <a:r>
                        <a:rPr lang="en-US" sz="1400" u="none" strike="noStrike">
                          <a:effectLst/>
                        </a:rPr>
                        <a:t>ALABAMA MEDICARE</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3,342</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17,463</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91.52%</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3820394477"/>
                  </a:ext>
                </a:extLst>
              </a:tr>
              <a:tr h="399057">
                <a:tc>
                  <a:txBody>
                    <a:bodyPr/>
                    <a:lstStyle/>
                    <a:p>
                      <a:pPr algn="ctr" fontAlgn="t">
                        <a:buNone/>
                      </a:pPr>
                      <a:r>
                        <a:rPr lang="en-US" sz="1400" u="none" strike="noStrike">
                          <a:effectLst/>
                        </a:rPr>
                        <a:t>SOUTH CAROLINA MEDICARE</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692</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2,336</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92.42%</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1003575760"/>
                  </a:ext>
                </a:extLst>
              </a:tr>
              <a:tr h="322560">
                <a:tc>
                  <a:txBody>
                    <a:bodyPr/>
                    <a:lstStyle/>
                    <a:p>
                      <a:pPr algn="ctr" fontAlgn="t">
                        <a:buNone/>
                      </a:pPr>
                      <a:r>
                        <a:rPr lang="en-US" sz="1400" u="none" strike="noStrike">
                          <a:effectLst/>
                        </a:rPr>
                        <a:t>ILLINOIS BLUE SHIELD</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1,591</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8,912</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87.27%</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1699485367"/>
                  </a:ext>
                </a:extLst>
              </a:tr>
              <a:tr h="399057">
                <a:tc>
                  <a:txBody>
                    <a:bodyPr/>
                    <a:lstStyle/>
                    <a:p>
                      <a:pPr algn="ctr" fontAlgn="t">
                        <a:buNone/>
                      </a:pPr>
                      <a:r>
                        <a:rPr lang="en-US" sz="1400" u="none" strike="noStrike">
                          <a:effectLst/>
                        </a:rPr>
                        <a:t>NEW YORK MEDICARE (UPSTATE)</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1,507</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8,724</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93.33%</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3417724104"/>
                  </a:ext>
                </a:extLst>
              </a:tr>
              <a:tr h="534837">
                <a:tc>
                  <a:txBody>
                    <a:bodyPr/>
                    <a:lstStyle/>
                    <a:p>
                      <a:pPr algn="ctr" fontAlgn="t">
                        <a:buNone/>
                      </a:pPr>
                      <a:r>
                        <a:rPr lang="en-US" sz="1400" u="none" strike="noStrike">
                          <a:effectLst/>
                        </a:rPr>
                        <a:t>HORIZON BLUE SHIELD OF NEW JERSEY</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2,811</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12,312</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88.77%</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2074587503"/>
                  </a:ext>
                </a:extLst>
              </a:tr>
              <a:tr h="216421">
                <a:tc>
                  <a:txBody>
                    <a:bodyPr/>
                    <a:lstStyle/>
                    <a:p>
                      <a:pPr algn="ctr" fontAlgn="t">
                        <a:buNone/>
                      </a:pPr>
                      <a:r>
                        <a:rPr lang="en-US" sz="1400" u="none" strike="noStrike">
                          <a:effectLst/>
                        </a:rPr>
                        <a:t>TEXAS MEDICARE</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3,424</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13,218</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93.58%</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1823307603"/>
                  </a:ext>
                </a:extLst>
              </a:tr>
              <a:tr h="322560">
                <a:tc>
                  <a:txBody>
                    <a:bodyPr/>
                    <a:lstStyle/>
                    <a:p>
                      <a:pPr algn="ctr" fontAlgn="t">
                        <a:buNone/>
                      </a:pPr>
                      <a:r>
                        <a:rPr lang="en-US" sz="1400" u="none" strike="noStrike">
                          <a:effectLst/>
                        </a:rPr>
                        <a:t>ALABAMA BLUE SHIELD</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6,183</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29,699</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91.54%</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3847773820"/>
                  </a:ext>
                </a:extLst>
              </a:tr>
              <a:tr h="216421">
                <a:tc>
                  <a:txBody>
                    <a:bodyPr/>
                    <a:lstStyle/>
                    <a:p>
                      <a:pPr algn="ctr" fontAlgn="t">
                        <a:buNone/>
                      </a:pPr>
                      <a:r>
                        <a:rPr lang="en-US" sz="1400" u="none" strike="noStrike">
                          <a:effectLst/>
                        </a:rPr>
                        <a:t>ARKANSAS MEDICARE</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11,942</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50,469</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89.56%</a:t>
                      </a:r>
                      <a:endParaRPr lang="en-US" sz="1400" b="0" i="0" u="none" strike="noStrike">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3166692729"/>
                  </a:ext>
                </a:extLst>
              </a:tr>
              <a:tr h="216421">
                <a:tc>
                  <a:txBody>
                    <a:bodyPr/>
                    <a:lstStyle/>
                    <a:p>
                      <a:pPr algn="ctr" fontAlgn="t">
                        <a:buNone/>
                      </a:pPr>
                      <a:r>
                        <a:rPr lang="en-US" sz="1400" u="none" strike="noStrike">
                          <a:effectLst/>
                        </a:rPr>
                        <a:t>INDIANA MEDICARE</a:t>
                      </a:r>
                      <a:endParaRPr lang="en-US" sz="1400" b="0" i="0" u="none" strike="noStrike">
                        <a:solidFill>
                          <a:srgbClr val="000000"/>
                        </a:solidFill>
                        <a:effectLst/>
                        <a:latin typeface="Arial" panose="020B0604020202020204" pitchFamily="34" charset="0"/>
                      </a:endParaRPr>
                    </a:p>
                  </a:txBody>
                  <a:tcPr marL="3107" marR="3107" marT="3107" marB="0"/>
                </a:tc>
                <a:tc>
                  <a:txBody>
                    <a:bodyPr/>
                    <a:lstStyle/>
                    <a:p>
                      <a:pPr algn="ctr" fontAlgn="ctr">
                        <a:buNone/>
                      </a:pPr>
                      <a:r>
                        <a:rPr lang="en-US" sz="1400" u="none" strike="noStrike">
                          <a:effectLst/>
                        </a:rPr>
                        <a:t>2,249</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a:effectLst/>
                        </a:rPr>
                        <a:t>10,327</a:t>
                      </a:r>
                      <a:endParaRPr lang="en-US" sz="1400" b="0" i="0" u="none" strike="noStrike">
                        <a:solidFill>
                          <a:srgbClr val="000000"/>
                        </a:solidFill>
                        <a:effectLst/>
                        <a:latin typeface="Arial" panose="020B0604020202020204" pitchFamily="34" charset="0"/>
                      </a:endParaRPr>
                    </a:p>
                  </a:txBody>
                  <a:tcPr marL="3107" marR="3107" marT="3107" marB="0" anchor="ctr"/>
                </a:tc>
                <a:tc>
                  <a:txBody>
                    <a:bodyPr/>
                    <a:lstStyle/>
                    <a:p>
                      <a:pPr algn="ctr" fontAlgn="ctr">
                        <a:buNone/>
                      </a:pPr>
                      <a:r>
                        <a:rPr lang="en-US" sz="1400" u="none" strike="noStrike" dirty="0">
                          <a:effectLst/>
                        </a:rPr>
                        <a:t>93.83%</a:t>
                      </a:r>
                      <a:endParaRPr lang="en-US" sz="1400" b="0" i="0" u="none" strike="noStrike" dirty="0">
                        <a:solidFill>
                          <a:srgbClr val="000000"/>
                        </a:solidFill>
                        <a:effectLst/>
                        <a:latin typeface="Arial" panose="020B0604020202020204" pitchFamily="34" charset="0"/>
                      </a:endParaRPr>
                    </a:p>
                  </a:txBody>
                  <a:tcPr marL="3107" marR="3107" marT="3107" marB="0" anchor="ctr"/>
                </a:tc>
                <a:extLst>
                  <a:ext uri="{0D108BD9-81ED-4DB2-BD59-A6C34878D82A}">
                    <a16:rowId xmlns:a16="http://schemas.microsoft.com/office/drawing/2014/main" val="1524712967"/>
                  </a:ext>
                </a:extLst>
              </a:tr>
            </a:tbl>
          </a:graphicData>
        </a:graphic>
      </p:graphicFrame>
    </p:spTree>
    <p:extLst>
      <p:ext uri="{BB962C8B-B14F-4D97-AF65-F5344CB8AC3E}">
        <p14:creationId xmlns:p14="http://schemas.microsoft.com/office/powerpoint/2010/main" val="345002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p:cNvSpPr>
            <a:spLocks noGrp="1"/>
          </p:cNvSpPr>
          <p:nvPr>
            <p:ph type="title"/>
          </p:nvPr>
        </p:nvSpPr>
        <p:spPr>
          <a:xfrm>
            <a:off x="643468" y="643467"/>
            <a:ext cx="4620584" cy="4567137"/>
          </a:xfrm>
        </p:spPr>
        <p:txBody>
          <a:bodyPr vert="horz" lIns="91440" tIns="45720" rIns="91440" bIns="45720" rtlCol="0" anchor="b">
            <a:normAutofit/>
          </a:bodyPr>
          <a:lstStyle/>
          <a:p>
            <a:pPr algn="ctr"/>
            <a:r>
              <a:rPr lang="en-US" kern="1200" dirty="0">
                <a:solidFill>
                  <a:schemeClr val="tx1"/>
                </a:solidFill>
                <a:latin typeface="+mj-lt"/>
                <a:ea typeface="+mj-ea"/>
                <a:cs typeface="+mj-cs"/>
              </a:rPr>
              <a:t>Clean Claims %: Top 20 New Jersey Payers by Volume</a:t>
            </a:r>
            <a:br>
              <a:rPr lang="en-US" kern="1200" dirty="0">
                <a:solidFill>
                  <a:schemeClr val="tx1"/>
                </a:solidFill>
                <a:latin typeface="+mj-lt"/>
                <a:ea typeface="+mj-ea"/>
                <a:cs typeface="+mj-cs"/>
              </a:rPr>
            </a:br>
            <a:r>
              <a:rPr lang="en-US" kern="1200" dirty="0">
                <a:solidFill>
                  <a:schemeClr val="tx1"/>
                </a:solidFill>
                <a:latin typeface="+mj-lt"/>
                <a:ea typeface="+mj-ea"/>
                <a:cs typeface="+mj-cs"/>
              </a:rPr>
              <a:t>2025 YTD</a:t>
            </a:r>
            <a:br>
              <a:rPr lang="en-US" kern="1200" dirty="0">
                <a:solidFill>
                  <a:schemeClr val="tx1"/>
                </a:solidFill>
                <a:latin typeface="+mj-lt"/>
                <a:ea typeface="+mj-ea"/>
                <a:cs typeface="+mj-cs"/>
              </a:rPr>
            </a:br>
            <a:br>
              <a:rPr lang="en-US" kern="1200" dirty="0">
                <a:solidFill>
                  <a:schemeClr val="tx1"/>
                </a:solidFill>
                <a:latin typeface="+mj-lt"/>
                <a:ea typeface="+mj-ea"/>
                <a:cs typeface="+mj-cs"/>
              </a:rPr>
            </a:br>
            <a:endParaRPr lang="en-US" kern="1200" dirty="0">
              <a:solidFill>
                <a:schemeClr val="tx1"/>
              </a:solidFill>
              <a:latin typeface="+mj-lt"/>
              <a:ea typeface="+mj-ea"/>
              <a:cs typeface="+mj-cs"/>
            </a:endParaRPr>
          </a:p>
        </p:txBody>
      </p:sp>
      <p:graphicFrame>
        <p:nvGraphicFramePr>
          <p:cNvPr id="3" name="Table 2">
            <a:extLst>
              <a:ext uri="{FF2B5EF4-FFF2-40B4-BE49-F238E27FC236}">
                <a16:creationId xmlns:a16="http://schemas.microsoft.com/office/drawing/2014/main" id="{3C8F70B2-5FFB-0B19-83BB-597CD05A07EB}"/>
              </a:ext>
            </a:extLst>
          </p:cNvPr>
          <p:cNvGraphicFramePr>
            <a:graphicFrameLocks noGrp="1"/>
          </p:cNvGraphicFramePr>
          <p:nvPr>
            <p:extLst>
              <p:ext uri="{D42A27DB-BD31-4B8C-83A1-F6EECF244321}">
                <p14:modId xmlns:p14="http://schemas.microsoft.com/office/powerpoint/2010/main" val="452628952"/>
              </p:ext>
            </p:extLst>
          </p:nvPr>
        </p:nvGraphicFramePr>
        <p:xfrm>
          <a:off x="5611906" y="65740"/>
          <a:ext cx="6048188" cy="6617483"/>
        </p:xfrm>
        <a:graphic>
          <a:graphicData uri="http://schemas.openxmlformats.org/drawingml/2006/table">
            <a:tbl>
              <a:tblPr>
                <a:tableStyleId>{5C22544A-7EE6-4342-B048-85BDC9FD1C3A}</a:tableStyleId>
              </a:tblPr>
              <a:tblGrid>
                <a:gridCol w="3723131">
                  <a:extLst>
                    <a:ext uri="{9D8B030D-6E8A-4147-A177-3AD203B41FA5}">
                      <a16:colId xmlns:a16="http://schemas.microsoft.com/office/drawing/2014/main" val="738362733"/>
                    </a:ext>
                  </a:extLst>
                </a:gridCol>
                <a:gridCol w="775019">
                  <a:extLst>
                    <a:ext uri="{9D8B030D-6E8A-4147-A177-3AD203B41FA5}">
                      <a16:colId xmlns:a16="http://schemas.microsoft.com/office/drawing/2014/main" val="4017137050"/>
                    </a:ext>
                  </a:extLst>
                </a:gridCol>
                <a:gridCol w="775019">
                  <a:extLst>
                    <a:ext uri="{9D8B030D-6E8A-4147-A177-3AD203B41FA5}">
                      <a16:colId xmlns:a16="http://schemas.microsoft.com/office/drawing/2014/main" val="3991137742"/>
                    </a:ext>
                  </a:extLst>
                </a:gridCol>
                <a:gridCol w="775019">
                  <a:extLst>
                    <a:ext uri="{9D8B030D-6E8A-4147-A177-3AD203B41FA5}">
                      <a16:colId xmlns:a16="http://schemas.microsoft.com/office/drawing/2014/main" val="4207296101"/>
                    </a:ext>
                  </a:extLst>
                </a:gridCol>
              </a:tblGrid>
              <a:tr h="410227">
                <a:tc>
                  <a:txBody>
                    <a:bodyPr/>
                    <a:lstStyle/>
                    <a:p>
                      <a:pPr algn="ctr" fontAlgn="b">
                        <a:buNone/>
                      </a:pPr>
                      <a:r>
                        <a:rPr lang="en-US" sz="1400" u="none" strike="noStrike">
                          <a:effectLst/>
                        </a:rPr>
                        <a:t>Name</a:t>
                      </a:r>
                      <a:endParaRPr lang="en-US" sz="1400" b="0" i="0" u="none" strike="noStrike">
                        <a:solidFill>
                          <a:srgbClr val="000000"/>
                        </a:solidFill>
                        <a:effectLst/>
                        <a:latin typeface="Arial" panose="020B0604020202020204" pitchFamily="34" charset="0"/>
                      </a:endParaRPr>
                    </a:p>
                  </a:txBody>
                  <a:tcPr marL="4763" marR="4763" marT="4763" marB="0" anchor="b"/>
                </a:tc>
                <a:tc>
                  <a:txBody>
                    <a:bodyPr/>
                    <a:lstStyle/>
                    <a:p>
                      <a:pPr algn="ctr" fontAlgn="b">
                        <a:buNone/>
                      </a:pPr>
                      <a:r>
                        <a:rPr lang="en-US" sz="1400" u="none" strike="noStrike">
                          <a:effectLst/>
                        </a:rPr>
                        <a:t>Distinct Patients</a:t>
                      </a:r>
                      <a:endParaRPr lang="en-US" sz="1400" b="0" i="0" u="none" strike="noStrike">
                        <a:solidFill>
                          <a:srgbClr val="000000"/>
                        </a:solidFill>
                        <a:effectLst/>
                        <a:latin typeface="Arial" panose="020B0604020202020204" pitchFamily="34" charset="0"/>
                      </a:endParaRPr>
                    </a:p>
                  </a:txBody>
                  <a:tcPr marL="4763" marR="4763" marT="4763" marB="0" anchor="b"/>
                </a:tc>
                <a:tc>
                  <a:txBody>
                    <a:bodyPr/>
                    <a:lstStyle/>
                    <a:p>
                      <a:pPr algn="ctr" fontAlgn="b">
                        <a:buNone/>
                      </a:pPr>
                      <a:r>
                        <a:rPr lang="en-US" sz="1400" u="none" strike="noStrike">
                          <a:effectLst/>
                        </a:rPr>
                        <a:t>Distinct Claims</a:t>
                      </a:r>
                      <a:endParaRPr lang="en-US" sz="1400" b="0" i="0" u="none" strike="noStrike">
                        <a:solidFill>
                          <a:srgbClr val="000000"/>
                        </a:solidFill>
                        <a:effectLst/>
                        <a:latin typeface="Arial" panose="020B0604020202020204" pitchFamily="34" charset="0"/>
                      </a:endParaRPr>
                    </a:p>
                  </a:txBody>
                  <a:tcPr marL="4763" marR="4763" marT="4763" marB="0" anchor="b"/>
                </a:tc>
                <a:tc>
                  <a:txBody>
                    <a:bodyPr/>
                    <a:lstStyle/>
                    <a:p>
                      <a:pPr algn="ctr" fontAlgn="b">
                        <a:buNone/>
                      </a:pPr>
                      <a:r>
                        <a:rPr lang="en-US" sz="1400" u="none" strike="noStrike">
                          <a:effectLst/>
                        </a:rPr>
                        <a:t>Product Clean Claim %</a:t>
                      </a:r>
                      <a:endParaRPr lang="en-US" sz="1400" b="0" i="0" u="none" strike="noStrike">
                        <a:solidFill>
                          <a:srgbClr val="000000"/>
                        </a:solidFill>
                        <a:effectLst/>
                        <a:latin typeface="Arial" panose="020B0604020202020204" pitchFamily="34" charset="0"/>
                      </a:endParaRPr>
                    </a:p>
                  </a:txBody>
                  <a:tcPr marL="4763" marR="4763" marT="4763" marB="0" anchor="b"/>
                </a:tc>
                <a:extLst>
                  <a:ext uri="{0D108BD9-81ED-4DB2-BD59-A6C34878D82A}">
                    <a16:rowId xmlns:a16="http://schemas.microsoft.com/office/drawing/2014/main" val="1304390911"/>
                  </a:ext>
                </a:extLst>
              </a:tr>
              <a:tr h="298632">
                <a:tc>
                  <a:txBody>
                    <a:bodyPr/>
                    <a:lstStyle/>
                    <a:p>
                      <a:pPr algn="ctr" fontAlgn="t">
                        <a:buNone/>
                      </a:pPr>
                      <a:r>
                        <a:rPr lang="en-US" sz="1400" u="none" strike="noStrike">
                          <a:effectLst/>
                        </a:rPr>
                        <a:t>UNITED HEALTHCARE</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1,413</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6,705</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78.08%</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4284714995"/>
                  </a:ext>
                </a:extLst>
              </a:tr>
              <a:tr h="298632">
                <a:tc>
                  <a:txBody>
                    <a:bodyPr/>
                    <a:lstStyle/>
                    <a:p>
                      <a:pPr algn="ctr" fontAlgn="t">
                        <a:buNone/>
                      </a:pPr>
                      <a:r>
                        <a:rPr lang="en-US" sz="1400" u="none" strike="noStrike">
                          <a:effectLst/>
                        </a:rPr>
                        <a:t>AETNA</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2,630</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15,018</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84.90%</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25014931"/>
                  </a:ext>
                </a:extLst>
              </a:tr>
              <a:tr h="298632">
                <a:tc>
                  <a:txBody>
                    <a:bodyPr/>
                    <a:lstStyle/>
                    <a:p>
                      <a:pPr algn="ctr" fontAlgn="t">
                        <a:buNone/>
                      </a:pPr>
                      <a:r>
                        <a:rPr lang="en-US" sz="1400" u="none" strike="noStrike">
                          <a:effectLst/>
                        </a:rPr>
                        <a:t>NEW JERSEY MEDICARE</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4,287</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22,607</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90.82%</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614723748"/>
                  </a:ext>
                </a:extLst>
              </a:tr>
              <a:tr h="298632">
                <a:tc>
                  <a:txBody>
                    <a:bodyPr/>
                    <a:lstStyle/>
                    <a:p>
                      <a:pPr algn="ctr" fontAlgn="t">
                        <a:buNone/>
                      </a:pPr>
                      <a:r>
                        <a:rPr lang="en-US" sz="1400" u="none" strike="noStrike">
                          <a:effectLst/>
                        </a:rPr>
                        <a:t>CIGNA</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483</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2,223</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79.62%</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438800580"/>
                  </a:ext>
                </a:extLst>
              </a:tr>
              <a:tr h="298632">
                <a:tc>
                  <a:txBody>
                    <a:bodyPr/>
                    <a:lstStyle/>
                    <a:p>
                      <a:pPr algn="ctr" fontAlgn="t">
                        <a:buNone/>
                      </a:pPr>
                      <a:r>
                        <a:rPr lang="en-US" sz="1400" u="none" strike="noStrike">
                          <a:effectLst/>
                        </a:rPr>
                        <a:t>HORIZON BLUE SHIELD OF NEW JERSEY</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2,794</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12,243</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88.97%</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385498610"/>
                  </a:ext>
                </a:extLst>
              </a:tr>
              <a:tr h="298632">
                <a:tc>
                  <a:txBody>
                    <a:bodyPr/>
                    <a:lstStyle/>
                    <a:p>
                      <a:pPr algn="ctr" fontAlgn="t">
                        <a:buNone/>
                      </a:pPr>
                      <a:r>
                        <a:rPr lang="en-US" sz="1400" u="none" strike="noStrike">
                          <a:effectLst/>
                        </a:rPr>
                        <a:t>AMERIGROUP CORPORATION</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16</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60</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49.67%</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579131612"/>
                  </a:ext>
                </a:extLst>
              </a:tr>
              <a:tr h="298632">
                <a:tc>
                  <a:txBody>
                    <a:bodyPr/>
                    <a:lstStyle/>
                    <a:p>
                      <a:pPr algn="ctr" fontAlgn="t">
                        <a:buNone/>
                      </a:pPr>
                      <a:r>
                        <a:rPr lang="en-US" sz="1400" u="none" strike="noStrike">
                          <a:effectLst/>
                        </a:rPr>
                        <a:t>INDEPENDENCE BLUE CROSS PERSONAL CHOICE</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43</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159</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70.50%</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008343667"/>
                  </a:ext>
                </a:extLst>
              </a:tr>
              <a:tr h="298632">
                <a:tc>
                  <a:txBody>
                    <a:bodyPr/>
                    <a:lstStyle/>
                    <a:p>
                      <a:pPr algn="ctr" fontAlgn="t">
                        <a:buNone/>
                      </a:pPr>
                      <a:r>
                        <a:rPr lang="en-US" sz="1400" u="none" strike="noStrike">
                          <a:effectLst/>
                        </a:rPr>
                        <a:t>RETIRED RAILROAD MEDICARE</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39</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185</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88.27%</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179366015"/>
                  </a:ext>
                </a:extLst>
              </a:tr>
              <a:tr h="298632">
                <a:tc>
                  <a:txBody>
                    <a:bodyPr/>
                    <a:lstStyle/>
                    <a:p>
                      <a:pPr algn="ctr" fontAlgn="t">
                        <a:buNone/>
                      </a:pPr>
                      <a:r>
                        <a:rPr lang="en-US" sz="1400" u="none" strike="noStrike">
                          <a:effectLst/>
                        </a:rPr>
                        <a:t>HORIZON NJ HEALTH</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646</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3,507</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71.85%</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721322574"/>
                  </a:ext>
                </a:extLst>
              </a:tr>
              <a:tr h="298632">
                <a:tc>
                  <a:txBody>
                    <a:bodyPr/>
                    <a:lstStyle/>
                    <a:p>
                      <a:pPr algn="ctr" fontAlgn="t">
                        <a:buNone/>
                      </a:pPr>
                      <a:r>
                        <a:rPr lang="en-US" sz="1400" u="none" strike="noStrike">
                          <a:effectLst/>
                        </a:rPr>
                        <a:t>LIFEPRINT</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20</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57</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55.24%</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814547746"/>
                  </a:ext>
                </a:extLst>
              </a:tr>
              <a:tr h="298632">
                <a:tc>
                  <a:txBody>
                    <a:bodyPr/>
                    <a:lstStyle/>
                    <a:p>
                      <a:pPr algn="ctr" fontAlgn="t">
                        <a:buNone/>
                      </a:pPr>
                      <a:r>
                        <a:rPr lang="en-US" sz="1400" u="none" strike="noStrike">
                          <a:effectLst/>
                        </a:rPr>
                        <a:t>COMMUNITY PREFERRED HEALTH PLAN</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76</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321</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67.18%</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495761979"/>
                  </a:ext>
                </a:extLst>
              </a:tr>
              <a:tr h="298632">
                <a:tc>
                  <a:txBody>
                    <a:bodyPr/>
                    <a:lstStyle/>
                    <a:p>
                      <a:pPr algn="ctr" fontAlgn="t">
                        <a:buNone/>
                      </a:pPr>
                      <a:r>
                        <a:rPr lang="en-US" sz="1400" u="none" strike="noStrike">
                          <a:effectLst/>
                        </a:rPr>
                        <a:t>HIP-HEALTH INSURANCE PLAN OF GREATER NY</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4</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14</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70.83%</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718222350"/>
                  </a:ext>
                </a:extLst>
              </a:tr>
              <a:tr h="298632">
                <a:tc>
                  <a:txBody>
                    <a:bodyPr/>
                    <a:lstStyle/>
                    <a:p>
                      <a:pPr algn="ctr" fontAlgn="t">
                        <a:buNone/>
                      </a:pPr>
                      <a:r>
                        <a:rPr lang="en-US" sz="1400" u="none" strike="noStrike">
                          <a:effectLst/>
                        </a:rPr>
                        <a:t>CIGNA SELECT</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1</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100.00%</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197841292"/>
                  </a:ext>
                </a:extLst>
              </a:tr>
              <a:tr h="298632">
                <a:tc>
                  <a:txBody>
                    <a:bodyPr/>
                    <a:lstStyle/>
                    <a:p>
                      <a:pPr algn="ctr" fontAlgn="t">
                        <a:buNone/>
                      </a:pPr>
                      <a:r>
                        <a:rPr lang="en-US" sz="1400" u="none" strike="noStrike">
                          <a:effectLst/>
                        </a:rPr>
                        <a:t>OXFORD HEALTH PLANS</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186</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769</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91.14%</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579676239"/>
                  </a:ext>
                </a:extLst>
              </a:tr>
              <a:tr h="298632">
                <a:tc>
                  <a:txBody>
                    <a:bodyPr/>
                    <a:lstStyle/>
                    <a:p>
                      <a:pPr algn="ctr" fontAlgn="t">
                        <a:buNone/>
                      </a:pPr>
                      <a:r>
                        <a:rPr lang="en-US" sz="1400" u="none" strike="noStrike">
                          <a:effectLst/>
                        </a:rPr>
                        <a:t>AMERIHEALTH HMO - NJ AND DE</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6</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12</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79.49%</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757291510"/>
                  </a:ext>
                </a:extLst>
              </a:tr>
              <a:tr h="298632">
                <a:tc>
                  <a:txBody>
                    <a:bodyPr/>
                    <a:lstStyle/>
                    <a:p>
                      <a:pPr algn="ctr" fontAlgn="t">
                        <a:buNone/>
                      </a:pPr>
                      <a:r>
                        <a:rPr lang="en-US" sz="1400" u="none" strike="noStrike">
                          <a:effectLst/>
                        </a:rPr>
                        <a:t>ELDER HEALTH HMO OF PENNSYLVANIA</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3</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4</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25.00%</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312343914"/>
                  </a:ext>
                </a:extLst>
              </a:tr>
              <a:tr h="298632">
                <a:tc>
                  <a:txBody>
                    <a:bodyPr/>
                    <a:lstStyle/>
                    <a:p>
                      <a:pPr algn="ctr" fontAlgn="t">
                        <a:buNone/>
                      </a:pPr>
                      <a:r>
                        <a:rPr lang="en-US" sz="1400" u="none" strike="noStrike">
                          <a:effectLst/>
                        </a:rPr>
                        <a:t>WELLMED</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19</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45</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78.49%</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31667373"/>
                  </a:ext>
                </a:extLst>
              </a:tr>
              <a:tr h="298632">
                <a:tc>
                  <a:txBody>
                    <a:bodyPr/>
                    <a:lstStyle/>
                    <a:p>
                      <a:pPr algn="ctr" fontAlgn="t">
                        <a:buNone/>
                      </a:pPr>
                      <a:r>
                        <a:rPr lang="en-US" sz="1400" u="none" strike="noStrike">
                          <a:effectLst/>
                        </a:rPr>
                        <a:t>AMERIHEALTH ADMINISTRATORS, INC.</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28</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132</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67.39%</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761347934"/>
                  </a:ext>
                </a:extLst>
              </a:tr>
              <a:tr h="298632">
                <a:tc>
                  <a:txBody>
                    <a:bodyPr/>
                    <a:lstStyle/>
                    <a:p>
                      <a:pPr algn="ctr" fontAlgn="t">
                        <a:buNone/>
                      </a:pPr>
                      <a:r>
                        <a:rPr lang="en-US" sz="1400" u="none" strike="noStrike">
                          <a:effectLst/>
                        </a:rPr>
                        <a:t>MDWISE SELECT HEALTH NETWORK/PSYCH</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27</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108</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40.13%</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816408850"/>
                  </a:ext>
                </a:extLst>
              </a:tr>
              <a:tr h="298632">
                <a:tc>
                  <a:txBody>
                    <a:bodyPr/>
                    <a:lstStyle/>
                    <a:p>
                      <a:pPr algn="ctr" fontAlgn="t">
                        <a:buNone/>
                      </a:pPr>
                      <a:r>
                        <a:rPr lang="en-US" sz="1400" u="none" strike="noStrike">
                          <a:effectLst/>
                        </a:rPr>
                        <a:t>NEW JERSEY MEDICAID</a:t>
                      </a:r>
                      <a:endParaRPr lang="en-US" sz="1400" b="0" i="0" u="none" strike="noStrike">
                        <a:solidFill>
                          <a:srgbClr val="000000"/>
                        </a:solidFill>
                        <a:effectLst/>
                        <a:latin typeface="Arial" panose="020B0604020202020204" pitchFamily="34" charset="0"/>
                      </a:endParaRPr>
                    </a:p>
                  </a:txBody>
                  <a:tcPr marL="4763" marR="4763" marT="4763" marB="0"/>
                </a:tc>
                <a:tc>
                  <a:txBody>
                    <a:bodyPr/>
                    <a:lstStyle/>
                    <a:p>
                      <a:pPr algn="ctr" fontAlgn="ctr">
                        <a:buNone/>
                      </a:pPr>
                      <a:r>
                        <a:rPr lang="en-US" sz="1400" u="none" strike="noStrike">
                          <a:effectLst/>
                        </a:rPr>
                        <a:t>21</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63</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rPr>
                        <a:t>41.67%</a:t>
                      </a:r>
                      <a:endParaRPr lang="en-US" sz="1400" b="0" i="0" u="none" strike="noStrike" dirty="0">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037330053"/>
                  </a:ext>
                </a:extLst>
              </a:tr>
            </a:tbl>
          </a:graphicData>
        </a:graphic>
      </p:graphicFrame>
    </p:spTree>
    <p:extLst>
      <p:ext uri="{BB962C8B-B14F-4D97-AF65-F5344CB8AC3E}">
        <p14:creationId xmlns:p14="http://schemas.microsoft.com/office/powerpoint/2010/main" val="728320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200" dirty="0">
                <a:solidFill>
                  <a:srgbClr val="FFFFFF"/>
                </a:solidFill>
              </a:rPr>
              <a:t>“Old” Oncology Buy and Bill Drug Claims (≥ 120 days) in New Jersey</a:t>
            </a:r>
            <a:br>
              <a:rPr lang="en-US" sz="2200" dirty="0">
                <a:solidFill>
                  <a:srgbClr val="FFFFFF"/>
                </a:solidFill>
              </a:rPr>
            </a:br>
            <a:r>
              <a:rPr lang="en-US" sz="2200" dirty="0">
                <a:solidFill>
                  <a:srgbClr val="FFFFFF"/>
                </a:solidFill>
              </a:rPr>
              <a:t>  2025 YTD</a:t>
            </a:r>
          </a:p>
        </p:txBody>
      </p:sp>
      <p:graphicFrame>
        <p:nvGraphicFramePr>
          <p:cNvPr id="4" name="Table 3">
            <a:extLst>
              <a:ext uri="{FF2B5EF4-FFF2-40B4-BE49-F238E27FC236}">
                <a16:creationId xmlns:a16="http://schemas.microsoft.com/office/drawing/2014/main" id="{1553ABF6-2087-E687-D766-1D13D35075C4}"/>
              </a:ext>
            </a:extLst>
          </p:cNvPr>
          <p:cNvGraphicFramePr>
            <a:graphicFrameLocks noGrp="1"/>
          </p:cNvGraphicFramePr>
          <p:nvPr>
            <p:extLst>
              <p:ext uri="{D42A27DB-BD31-4B8C-83A1-F6EECF244321}">
                <p14:modId xmlns:p14="http://schemas.microsoft.com/office/powerpoint/2010/main" val="3233836365"/>
              </p:ext>
            </p:extLst>
          </p:nvPr>
        </p:nvGraphicFramePr>
        <p:xfrm>
          <a:off x="3573929" y="131484"/>
          <a:ext cx="8530667" cy="6719431"/>
        </p:xfrm>
        <a:graphic>
          <a:graphicData uri="http://schemas.openxmlformats.org/drawingml/2006/table">
            <a:tbl>
              <a:tblPr/>
              <a:tblGrid>
                <a:gridCol w="2126521">
                  <a:extLst>
                    <a:ext uri="{9D8B030D-6E8A-4147-A177-3AD203B41FA5}">
                      <a16:colId xmlns:a16="http://schemas.microsoft.com/office/drawing/2014/main" val="417829724"/>
                    </a:ext>
                  </a:extLst>
                </a:gridCol>
                <a:gridCol w="1020238">
                  <a:extLst>
                    <a:ext uri="{9D8B030D-6E8A-4147-A177-3AD203B41FA5}">
                      <a16:colId xmlns:a16="http://schemas.microsoft.com/office/drawing/2014/main" val="3416756593"/>
                    </a:ext>
                  </a:extLst>
                </a:gridCol>
                <a:gridCol w="946486">
                  <a:extLst>
                    <a:ext uri="{9D8B030D-6E8A-4147-A177-3AD203B41FA5}">
                      <a16:colId xmlns:a16="http://schemas.microsoft.com/office/drawing/2014/main" val="4184993184"/>
                    </a:ext>
                  </a:extLst>
                </a:gridCol>
                <a:gridCol w="1093990">
                  <a:extLst>
                    <a:ext uri="{9D8B030D-6E8A-4147-A177-3AD203B41FA5}">
                      <a16:colId xmlns:a16="http://schemas.microsoft.com/office/drawing/2014/main" val="4282398263"/>
                    </a:ext>
                  </a:extLst>
                </a:gridCol>
                <a:gridCol w="1192327">
                  <a:extLst>
                    <a:ext uri="{9D8B030D-6E8A-4147-A177-3AD203B41FA5}">
                      <a16:colId xmlns:a16="http://schemas.microsoft.com/office/drawing/2014/main" val="2996315212"/>
                    </a:ext>
                  </a:extLst>
                </a:gridCol>
                <a:gridCol w="1057115">
                  <a:extLst>
                    <a:ext uri="{9D8B030D-6E8A-4147-A177-3AD203B41FA5}">
                      <a16:colId xmlns:a16="http://schemas.microsoft.com/office/drawing/2014/main" val="3435797271"/>
                    </a:ext>
                  </a:extLst>
                </a:gridCol>
                <a:gridCol w="1093990">
                  <a:extLst>
                    <a:ext uri="{9D8B030D-6E8A-4147-A177-3AD203B41FA5}">
                      <a16:colId xmlns:a16="http://schemas.microsoft.com/office/drawing/2014/main" val="645275148"/>
                    </a:ext>
                  </a:extLst>
                </a:gridCol>
              </a:tblGrid>
              <a:tr h="297234">
                <a:tc>
                  <a:txBody>
                    <a:bodyPr/>
                    <a:lstStyle/>
                    <a:p>
                      <a:pPr algn="ctr" fontAlgn="ctr">
                        <a:buNone/>
                      </a:pPr>
                      <a:r>
                        <a:rPr lang="en-US" sz="1200" b="1" i="0" u="none" strike="noStrike">
                          <a:solidFill>
                            <a:srgbClr val="000000"/>
                          </a:solidFill>
                          <a:effectLst/>
                          <a:latin typeface="Arial" panose="020B0604020202020204" pitchFamily="34" charset="0"/>
                        </a:rPr>
                        <a:t>Name</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Arial" panose="020B0604020202020204" pitchFamily="34" charset="0"/>
                        </a:rPr>
                        <a:t>Distinct Patients</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Arial" panose="020B0604020202020204" pitchFamily="34" charset="0"/>
                        </a:rPr>
                        <a:t>Distinct Claims</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Arial" panose="020B0604020202020204" pitchFamily="34" charset="0"/>
                        </a:rPr>
                        <a:t>Payer Responses</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Arial" panose="020B0604020202020204" pitchFamily="34" charset="0"/>
                        </a:rPr>
                        <a:t>True Denial Percent</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Arial" panose="020B0604020202020204" pitchFamily="34" charset="0"/>
                        </a:rPr>
                        <a:t>Zero Paid Claims</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Arial" panose="020B0604020202020204" pitchFamily="34" charset="0"/>
                        </a:rPr>
                        <a:t>Zero Paid Percent</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392907655"/>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HORIZON NJ HEALTH</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646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3,507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16,934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27.09%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402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11.46%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800766092"/>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CLOVER HEALTH</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377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2,146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9,097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49.68%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354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16.50%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4119868207"/>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UNITED HEALTHCARE</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1,413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6,705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22,700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22.40%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327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4.88%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159042133"/>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AETNA</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2,630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15,018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43,017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11.89%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175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1.17%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3817767250"/>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NEW JERSEY MEDICARE</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4,287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22,607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75,527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6.37%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152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0.67%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57039985"/>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HORIZON BLUE SHIELD OF NEW JERSEY</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2,794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12,243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32,780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9.29%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88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0.72%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601525338"/>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United Healthcare Direct</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184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876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3,234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20.69%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69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7.88%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180785518"/>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AMERIGROUP CORPORATION</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60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202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45.05%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46.67%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668090153"/>
                  </a:ext>
                </a:extLst>
              </a:tr>
              <a:tr h="408306">
                <a:tc>
                  <a:txBody>
                    <a:bodyPr/>
                    <a:lstStyle/>
                    <a:p>
                      <a:pPr algn="ctr" fontAlgn="ctr">
                        <a:buNone/>
                      </a:pPr>
                      <a:r>
                        <a:rPr lang="en-US" sz="1200" b="0" i="0" u="none" strike="noStrike">
                          <a:solidFill>
                            <a:srgbClr val="000000"/>
                          </a:solidFill>
                          <a:effectLst/>
                          <a:latin typeface="Arial" panose="020B0604020202020204" pitchFamily="34" charset="0"/>
                        </a:rPr>
                        <a:t>MDWISE SELECT HEALTH NETWORK/PSYCH</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108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166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7.83%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19.44%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77623139"/>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NEW JERSEY MEDICAID</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63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194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58.25%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31.75%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3939707397"/>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Horizon BCBS New Jersey</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210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931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2,707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7.72%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2.04%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413876394"/>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Clover Health LLC - Medicare Advantage</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125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416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20.43%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13.60%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3487065390"/>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Medicare New Jersey Part B</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634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3,837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11,622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3.11%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0.44%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725041012"/>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AMERICHOICE OF NJ (MEDICAID NJ)</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58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282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952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39.18%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3.90%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3330906293"/>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Humana</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139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650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1,729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10.99%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1.69%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888276386"/>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CIGNA</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483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2,223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4,593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7.42%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0.45%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255473557"/>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MAGNACARE</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52.63%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58.82%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303503915"/>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OXFORD HEALTH PLANS</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186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769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1,714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8.52%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0.78%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3158039302"/>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UMR</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44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22.73%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33.33%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2980962405"/>
                  </a:ext>
                </a:extLst>
              </a:tr>
              <a:tr h="297234">
                <a:tc>
                  <a:txBody>
                    <a:bodyPr/>
                    <a:lstStyle/>
                    <a:p>
                      <a:pPr algn="ctr" fontAlgn="ctr">
                        <a:buNone/>
                      </a:pPr>
                      <a:r>
                        <a:rPr lang="en-US" sz="1200" b="0" i="0" u="none" strike="noStrike">
                          <a:solidFill>
                            <a:srgbClr val="000000"/>
                          </a:solidFill>
                          <a:effectLst/>
                          <a:latin typeface="Arial" panose="020B0604020202020204" pitchFamily="34" charset="0"/>
                        </a:rPr>
                        <a:t>WellCare Health Plans</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59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267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38.20%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Arial" panose="020B0604020202020204" pitchFamily="34" charset="0"/>
                        </a:rPr>
                        <a:t>10.17%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953706983"/>
                  </a:ext>
                </a:extLst>
              </a:tr>
            </a:tbl>
          </a:graphicData>
        </a:graphic>
      </p:graphicFrame>
    </p:spTree>
    <p:extLst>
      <p:ext uri="{BB962C8B-B14F-4D97-AF65-F5344CB8AC3E}">
        <p14:creationId xmlns:p14="http://schemas.microsoft.com/office/powerpoint/2010/main" val="2173245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200" dirty="0">
                <a:solidFill>
                  <a:srgbClr val="FFFFFF"/>
                </a:solidFill>
              </a:rPr>
              <a:t>Denials for “Old Claims” OA Drugs—</a:t>
            </a:r>
            <a:br>
              <a:rPr lang="en-US" sz="2200" dirty="0">
                <a:solidFill>
                  <a:srgbClr val="FFFFFF"/>
                </a:solidFill>
              </a:rPr>
            </a:br>
            <a:r>
              <a:rPr lang="en-US" sz="2200" dirty="0">
                <a:solidFill>
                  <a:srgbClr val="FFFFFF"/>
                </a:solidFill>
              </a:rPr>
              <a:t>New Jersey 2025 YTD</a:t>
            </a:r>
            <a:br>
              <a:rPr lang="en-US" sz="2200" dirty="0">
                <a:solidFill>
                  <a:srgbClr val="FFFFFF"/>
                </a:solidFill>
              </a:rPr>
            </a:br>
            <a:r>
              <a:rPr lang="en-US" sz="2200" dirty="0">
                <a:solidFill>
                  <a:srgbClr val="FFFFFF"/>
                </a:solidFill>
              </a:rPr>
              <a:t>Top 20</a:t>
            </a:r>
          </a:p>
        </p:txBody>
      </p:sp>
      <p:graphicFrame>
        <p:nvGraphicFramePr>
          <p:cNvPr id="3" name="Table 2">
            <a:extLst>
              <a:ext uri="{FF2B5EF4-FFF2-40B4-BE49-F238E27FC236}">
                <a16:creationId xmlns:a16="http://schemas.microsoft.com/office/drawing/2014/main" id="{3B57570C-5429-C1C2-00FD-EF2121442972}"/>
              </a:ext>
            </a:extLst>
          </p:cNvPr>
          <p:cNvGraphicFramePr>
            <a:graphicFrameLocks noGrp="1"/>
          </p:cNvGraphicFramePr>
          <p:nvPr>
            <p:extLst>
              <p:ext uri="{D42A27DB-BD31-4B8C-83A1-F6EECF244321}">
                <p14:modId xmlns:p14="http://schemas.microsoft.com/office/powerpoint/2010/main" val="4170845147"/>
              </p:ext>
            </p:extLst>
          </p:nvPr>
        </p:nvGraphicFramePr>
        <p:xfrm>
          <a:off x="3515109" y="39898"/>
          <a:ext cx="8554216" cy="6778203"/>
        </p:xfrm>
        <a:graphic>
          <a:graphicData uri="http://schemas.openxmlformats.org/drawingml/2006/table">
            <a:tbl>
              <a:tblPr/>
              <a:tblGrid>
                <a:gridCol w="5233167">
                  <a:extLst>
                    <a:ext uri="{9D8B030D-6E8A-4147-A177-3AD203B41FA5}">
                      <a16:colId xmlns:a16="http://schemas.microsoft.com/office/drawing/2014/main" val="1943155293"/>
                    </a:ext>
                  </a:extLst>
                </a:gridCol>
                <a:gridCol w="714529">
                  <a:extLst>
                    <a:ext uri="{9D8B030D-6E8A-4147-A177-3AD203B41FA5}">
                      <a16:colId xmlns:a16="http://schemas.microsoft.com/office/drawing/2014/main" val="1634161819"/>
                    </a:ext>
                  </a:extLst>
                </a:gridCol>
                <a:gridCol w="684337">
                  <a:extLst>
                    <a:ext uri="{9D8B030D-6E8A-4147-A177-3AD203B41FA5}">
                      <a16:colId xmlns:a16="http://schemas.microsoft.com/office/drawing/2014/main" val="2197528231"/>
                    </a:ext>
                  </a:extLst>
                </a:gridCol>
                <a:gridCol w="1922183">
                  <a:extLst>
                    <a:ext uri="{9D8B030D-6E8A-4147-A177-3AD203B41FA5}">
                      <a16:colId xmlns:a16="http://schemas.microsoft.com/office/drawing/2014/main" val="1763015920"/>
                    </a:ext>
                  </a:extLst>
                </a:gridCol>
              </a:tblGrid>
              <a:tr h="261792">
                <a:tc>
                  <a:txBody>
                    <a:bodyPr/>
                    <a:lstStyle/>
                    <a:p>
                      <a:pPr algn="ctr" fontAlgn="ctr">
                        <a:buNone/>
                      </a:pPr>
                      <a:r>
                        <a:rPr lang="en-US" sz="1200" b="1" i="0" u="none" strike="noStrike">
                          <a:solidFill>
                            <a:srgbClr val="000000"/>
                          </a:solidFill>
                          <a:effectLst/>
                          <a:latin typeface="Arial" panose="020B0604020202020204" pitchFamily="34" charset="0"/>
                        </a:rPr>
                        <a:t>Definition</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Arial" panose="020B0604020202020204" pitchFamily="34" charset="0"/>
                        </a:rPr>
                        <a:t>Reason Code</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Arial" panose="020B0604020202020204" pitchFamily="34" charset="0"/>
                        </a:rPr>
                        <a:t>True Denials</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1" i="0" u="none" strike="noStrike">
                          <a:solidFill>
                            <a:srgbClr val="000000"/>
                          </a:solidFill>
                          <a:effectLst/>
                          <a:latin typeface="Arial" panose="020B0604020202020204" pitchFamily="34" charset="0"/>
                        </a:rPr>
                        <a:t>% of Total True Denials along Reason Code</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3927072790"/>
                  </a:ext>
                </a:extLst>
              </a:tr>
              <a:tr h="261792">
                <a:tc>
                  <a:txBody>
                    <a:bodyPr/>
                    <a:lstStyle/>
                    <a:p>
                      <a:pPr algn="ctr" fontAlgn="ctr">
                        <a:buNone/>
                      </a:pPr>
                      <a:r>
                        <a:rPr lang="en-US" sz="1200" b="0" i="0" u="none" strike="noStrike">
                          <a:solidFill>
                            <a:srgbClr val="000000"/>
                          </a:solidFill>
                          <a:effectLst/>
                          <a:latin typeface="Arial" panose="020B0604020202020204" pitchFamily="34" charset="0"/>
                        </a:rPr>
                        <a:t>The time limit for filing has expired.</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29</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1,340</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24%</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58267453"/>
                  </a:ext>
                </a:extLst>
              </a:tr>
              <a:tr h="558492">
                <a:tc>
                  <a:txBody>
                    <a:bodyPr/>
                    <a:lstStyle/>
                    <a:p>
                      <a:pPr algn="ctr" fontAlgn="ctr">
                        <a:buNone/>
                      </a:pPr>
                      <a:r>
                        <a:rPr lang="en-US" sz="1200" b="0" i="0" u="none" strike="noStrike">
                          <a:solidFill>
                            <a:srgbClr val="000000"/>
                          </a:solidFill>
                          <a:effectLst/>
                          <a:latin typeface="Arial" panose="020B0604020202020204" pitchFamily="34" charset="0"/>
                        </a:rPr>
                        <a:t>Claim/service lacks information or has submission/billing error(s) which is needed for adjudication. Do not use this code for claims attachment(s)/other documentation. At least one Remark Code must be provided</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16</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1,280</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23%</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443609587"/>
                  </a:ext>
                </a:extLst>
              </a:tr>
              <a:tr h="372021">
                <a:tc>
                  <a:txBody>
                    <a:bodyPr/>
                    <a:lstStyle/>
                    <a:p>
                      <a:pPr algn="ctr" fontAlgn="ctr">
                        <a:buNone/>
                      </a:pPr>
                      <a:r>
                        <a:rPr lang="en-US" sz="1200" b="0" i="0" u="none" strike="noStrike">
                          <a:solidFill>
                            <a:srgbClr val="000000"/>
                          </a:solidFill>
                          <a:effectLst/>
                          <a:latin typeface="Arial" panose="020B0604020202020204" pitchFamily="34" charset="0"/>
                        </a:rPr>
                        <a:t>Prior processing information appears incorrect. At least one Remark Code must be provided</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129</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678</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12%</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5753559"/>
                  </a:ext>
                </a:extLst>
              </a:tr>
              <a:tr h="372021">
                <a:tc>
                  <a:txBody>
                    <a:bodyPr/>
                    <a:lstStyle/>
                    <a:p>
                      <a:pPr algn="ctr" fontAlgn="ctr">
                        <a:buNone/>
                      </a:pPr>
                      <a:r>
                        <a:rPr lang="en-US" sz="1200" b="0" i="0" u="none" strike="noStrike">
                          <a:solidFill>
                            <a:srgbClr val="000000"/>
                          </a:solidFill>
                          <a:effectLst/>
                          <a:latin typeface="Arial" panose="020B0604020202020204" pitchFamily="34" charset="0"/>
                        </a:rPr>
                        <a:t>Claim/service not covered by this payer/contractor. You must send the claim/service to the correct payer/contractor.</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109</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317</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6%</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2941439354"/>
                  </a:ext>
                </a:extLst>
              </a:tr>
              <a:tr h="261792">
                <a:tc>
                  <a:txBody>
                    <a:bodyPr/>
                    <a:lstStyle/>
                    <a:p>
                      <a:pPr algn="ctr" fontAlgn="ctr">
                        <a:buNone/>
                      </a:pPr>
                      <a:r>
                        <a:rPr lang="en-US" sz="1200" b="0" i="0" u="none" strike="noStrike">
                          <a:solidFill>
                            <a:srgbClr val="000000"/>
                          </a:solidFill>
                          <a:effectLst/>
                          <a:latin typeface="Arial" panose="020B0604020202020204" pitchFamily="34" charset="0"/>
                        </a:rPr>
                        <a:t>The rendering provider is not eligible to perform the service billed.</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185</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306</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5%</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547338156"/>
                  </a:ext>
                </a:extLst>
              </a:tr>
              <a:tr h="372021">
                <a:tc>
                  <a:txBody>
                    <a:bodyPr/>
                    <a:lstStyle/>
                    <a:p>
                      <a:pPr algn="ctr" fontAlgn="ctr">
                        <a:buNone/>
                      </a:pPr>
                      <a:r>
                        <a:rPr lang="en-US" sz="1200" b="0" i="0" u="none" strike="noStrike">
                          <a:solidFill>
                            <a:srgbClr val="000000"/>
                          </a:solidFill>
                          <a:effectLst/>
                          <a:latin typeface="Arial" panose="020B0604020202020204" pitchFamily="34" charset="0"/>
                        </a:rPr>
                        <a:t>The benefit for this service is included in the payment/allowance for another service/procedure that has already been adjudicated. </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97</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225</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4%</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724138834"/>
                  </a:ext>
                </a:extLst>
              </a:tr>
              <a:tr h="261792">
                <a:tc>
                  <a:txBody>
                    <a:bodyPr/>
                    <a:lstStyle/>
                    <a:p>
                      <a:pPr algn="ctr" fontAlgn="ctr">
                        <a:buNone/>
                      </a:pPr>
                      <a:r>
                        <a:rPr lang="en-US" sz="1200" b="0" i="0" u="none" strike="noStrike">
                          <a:solidFill>
                            <a:srgbClr val="000000"/>
                          </a:solidFill>
                          <a:effectLst/>
                          <a:latin typeface="Arial" panose="020B0604020202020204" pitchFamily="34" charset="0"/>
                        </a:rPr>
                        <a:t>Non-covered charge(s). At least one Remark Code must be provided </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96</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220</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4%</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387981894"/>
                  </a:ext>
                </a:extLst>
              </a:tr>
              <a:tr h="261792">
                <a:tc>
                  <a:txBody>
                    <a:bodyPr/>
                    <a:lstStyle/>
                    <a:p>
                      <a:pPr algn="ctr" fontAlgn="ctr">
                        <a:buNone/>
                      </a:pPr>
                      <a:r>
                        <a:rPr lang="en-US" sz="1200" b="0" i="0" u="none" strike="noStrike">
                          <a:solidFill>
                            <a:srgbClr val="000000"/>
                          </a:solidFill>
                          <a:effectLst/>
                          <a:latin typeface="Arial" panose="020B0604020202020204" pitchFamily="34" charset="0"/>
                        </a:rPr>
                        <a:t>Precertification/authorization/notification absent.</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197</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210</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4%</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2483070458"/>
                  </a:ext>
                </a:extLst>
              </a:tr>
              <a:tr h="744044">
                <a:tc>
                  <a:txBody>
                    <a:bodyPr/>
                    <a:lstStyle/>
                    <a:p>
                      <a:pPr algn="ctr" fontAlgn="ctr">
                        <a:buNone/>
                      </a:pPr>
                      <a:r>
                        <a:rPr lang="en-US" sz="1200" b="0" i="0" u="none" strike="noStrike">
                          <a:solidFill>
                            <a:srgbClr val="000000"/>
                          </a:solidFill>
                          <a:effectLst/>
                          <a:latin typeface="Arial" panose="020B0604020202020204" pitchFamily="34" charset="0"/>
                        </a:rPr>
                        <a:t>This procedure or procedure/modifier combination is not compatible with another procedure or procedure/modifier combination provided on the same day according to the National Correct Coding Initiative or workers compensation state regulations/ fee schedule requirements.</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236</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140</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3%</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4194121378"/>
                  </a:ext>
                </a:extLst>
              </a:tr>
              <a:tr h="372021">
                <a:tc>
                  <a:txBody>
                    <a:bodyPr/>
                    <a:lstStyle/>
                    <a:p>
                      <a:pPr algn="ctr" fontAlgn="ctr">
                        <a:buNone/>
                      </a:pPr>
                      <a:r>
                        <a:rPr lang="en-US" sz="1200" b="0" i="0" u="none" strike="noStrike">
                          <a:solidFill>
                            <a:srgbClr val="000000"/>
                          </a:solidFill>
                          <a:effectLst/>
                          <a:latin typeface="Arial" panose="020B0604020202020204" pitchFamily="34" charset="0"/>
                        </a:rPr>
                        <a:t>The claim/service has been transferred to the proper payer/processor for processing. Claim/service not covered by this payer/processor.</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B11</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107</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3556899541"/>
                  </a:ext>
                </a:extLst>
              </a:tr>
              <a:tr h="261792">
                <a:tc>
                  <a:txBody>
                    <a:bodyPr/>
                    <a:lstStyle/>
                    <a:p>
                      <a:pPr algn="ctr" fontAlgn="ctr">
                        <a:buNone/>
                      </a:pPr>
                      <a:r>
                        <a:rPr lang="en-US" sz="1200" b="0" i="0" u="none" strike="noStrike">
                          <a:solidFill>
                            <a:srgbClr val="000000"/>
                          </a:solidFill>
                          <a:effectLst/>
                          <a:latin typeface="Arial" panose="020B0604020202020204" pitchFamily="34" charset="0"/>
                        </a:rPr>
                        <a:t>Expenses incurred after coverage terminated.</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27</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86</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4201273644"/>
                  </a:ext>
                </a:extLst>
              </a:tr>
              <a:tr h="372021">
                <a:tc>
                  <a:txBody>
                    <a:bodyPr/>
                    <a:lstStyle/>
                    <a:p>
                      <a:pPr algn="ctr" fontAlgn="ctr">
                        <a:buNone/>
                      </a:pPr>
                      <a:r>
                        <a:rPr lang="en-US" sz="1200" b="0" i="0" u="none" strike="noStrike">
                          <a:solidFill>
                            <a:srgbClr val="000000"/>
                          </a:solidFill>
                          <a:effectLst/>
                          <a:latin typeface="Arial" panose="020B0604020202020204" pitchFamily="34" charset="0"/>
                        </a:rPr>
                        <a:t>Exceeds the contracted maximum number of hours/days/units by this provider for this period. This is not patient specific.</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222</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78</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3066244306"/>
                  </a:ext>
                </a:extLst>
              </a:tr>
              <a:tr h="372021">
                <a:tc>
                  <a:txBody>
                    <a:bodyPr/>
                    <a:lstStyle/>
                    <a:p>
                      <a:pPr algn="ctr" fontAlgn="ctr">
                        <a:buNone/>
                      </a:pPr>
                      <a:r>
                        <a:rPr lang="en-US" sz="1200" b="0" i="0" u="none" strike="noStrike">
                          <a:solidFill>
                            <a:srgbClr val="000000"/>
                          </a:solidFill>
                          <a:effectLst/>
                          <a:latin typeface="Arial" panose="020B0604020202020204" pitchFamily="34" charset="0"/>
                        </a:rPr>
                        <a:t>An attachment/other documentation is required to adjudicate this claim/service. At least one Remark Code must be provided</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252</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69</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031113120"/>
                  </a:ext>
                </a:extLst>
              </a:tr>
              <a:tr h="372021">
                <a:tc>
                  <a:txBody>
                    <a:bodyPr/>
                    <a:lstStyle/>
                    <a:p>
                      <a:pPr algn="ctr" fontAlgn="ctr">
                        <a:buNone/>
                      </a:pPr>
                      <a:r>
                        <a:rPr lang="en-US" sz="1200" b="0" i="0" u="none" strike="noStrike">
                          <a:solidFill>
                            <a:srgbClr val="000000"/>
                          </a:solidFill>
                          <a:effectLst/>
                          <a:latin typeface="Arial" panose="020B0604020202020204" pitchFamily="34" charset="0"/>
                        </a:rPr>
                        <a:t>These are non-covered services because this is not deemed a 'medical necessity' by the payer. </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50</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56</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646816423"/>
                  </a:ext>
                </a:extLst>
              </a:tr>
              <a:tr h="261792">
                <a:tc>
                  <a:txBody>
                    <a:bodyPr/>
                    <a:lstStyle/>
                    <a:p>
                      <a:pPr algn="ctr" fontAlgn="ctr">
                        <a:buNone/>
                      </a:pPr>
                      <a:r>
                        <a:rPr lang="en-US" sz="1200" b="0" i="0" u="none" strike="noStrike">
                          <a:solidFill>
                            <a:srgbClr val="000000"/>
                          </a:solidFill>
                          <a:effectLst/>
                          <a:latin typeface="Arial" panose="020B0604020202020204" pitchFamily="34" charset="0"/>
                        </a:rPr>
                        <a:t>Service not furnished directly to the patient and/or not documented.</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112</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55</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1%</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2948980109"/>
                  </a:ext>
                </a:extLst>
              </a:tr>
              <a:tr h="558492">
                <a:tc>
                  <a:txBody>
                    <a:bodyPr/>
                    <a:lstStyle/>
                    <a:p>
                      <a:pPr algn="ctr" fontAlgn="ctr">
                        <a:buNone/>
                      </a:pPr>
                      <a:r>
                        <a:rPr lang="en-US" sz="1200" b="0" i="0" u="none" strike="noStrike">
                          <a:solidFill>
                            <a:srgbClr val="000000"/>
                          </a:solidFill>
                          <a:effectLst/>
                          <a:latin typeface="Arial" panose="020B0604020202020204" pitchFamily="34" charset="0"/>
                        </a:rPr>
                        <a:t>Information requested from the Billing/Rendering Provider was not provided or not provided timely or was insufficient/incomplete. At least one Remark Code must be provided</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226</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50</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436154667"/>
                  </a:ext>
                </a:extLst>
              </a:tr>
              <a:tr h="372021">
                <a:tc>
                  <a:txBody>
                    <a:bodyPr/>
                    <a:lstStyle/>
                    <a:p>
                      <a:pPr algn="ctr" fontAlgn="ctr">
                        <a:buNone/>
                      </a:pPr>
                      <a:r>
                        <a:rPr lang="en-US" sz="1200" b="0" i="0" u="none" strike="noStrike">
                          <a:solidFill>
                            <a:srgbClr val="000000"/>
                          </a:solidFill>
                          <a:effectLst/>
                          <a:latin typeface="Arial" panose="020B0604020202020204" pitchFamily="34" charset="0"/>
                        </a:rPr>
                        <a:t>This procedure is not paid separately. At least one Remark Code must be provided </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234</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a:solidFill>
                            <a:srgbClr val="000000"/>
                          </a:solidFill>
                          <a:effectLst/>
                          <a:latin typeface="Arial" panose="020B0604020202020204" pitchFamily="34" charset="0"/>
                        </a:rPr>
                        <a:t>40</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200" b="0" i="0" u="none" strike="noStrike" dirty="0">
                          <a:solidFill>
                            <a:srgbClr val="000000"/>
                          </a:solidFill>
                          <a:effectLst/>
                          <a:latin typeface="Arial" panose="020B0604020202020204" pitchFamily="34" charset="0"/>
                        </a:rPr>
                        <a:t>1%</a:t>
                      </a:r>
                    </a:p>
                  </a:txBody>
                  <a:tcPr marL="4495" marR="4495" marT="4495"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580077077"/>
                  </a:ext>
                </a:extLst>
              </a:tr>
            </a:tbl>
          </a:graphicData>
        </a:graphic>
      </p:graphicFrame>
    </p:spTree>
    <p:extLst>
      <p:ext uri="{BB962C8B-B14F-4D97-AF65-F5344CB8AC3E}">
        <p14:creationId xmlns:p14="http://schemas.microsoft.com/office/powerpoint/2010/main" val="1546787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02DC92-962E-FE0C-2ADC-6894F34D9DDA}"/>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5D0D635E-C2D3-0333-2F0C-298C07753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22C52F2-C65E-64D4-38B5-60A118C66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45460-CE5B-746A-4EED-2AFB219A6B9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200" dirty="0">
                <a:solidFill>
                  <a:srgbClr val="FFFFFF"/>
                </a:solidFill>
              </a:rPr>
              <a:t>Remarks for “Old Claims” OA Drugs—</a:t>
            </a:r>
            <a:br>
              <a:rPr lang="en-US" sz="2200" dirty="0">
                <a:solidFill>
                  <a:srgbClr val="FFFFFF"/>
                </a:solidFill>
              </a:rPr>
            </a:br>
            <a:r>
              <a:rPr lang="en-US" sz="2200" dirty="0">
                <a:solidFill>
                  <a:srgbClr val="FFFFFF"/>
                </a:solidFill>
              </a:rPr>
              <a:t>New Jersey 2025 YTD</a:t>
            </a:r>
            <a:br>
              <a:rPr lang="en-US" sz="2200" dirty="0">
                <a:solidFill>
                  <a:srgbClr val="FFFFFF"/>
                </a:solidFill>
              </a:rPr>
            </a:br>
            <a:r>
              <a:rPr lang="en-US" sz="2200" dirty="0">
                <a:solidFill>
                  <a:srgbClr val="FFFFFF"/>
                </a:solidFill>
              </a:rPr>
              <a:t>Top 20</a:t>
            </a:r>
          </a:p>
        </p:txBody>
      </p:sp>
      <p:graphicFrame>
        <p:nvGraphicFramePr>
          <p:cNvPr id="4" name="Table 3">
            <a:extLst>
              <a:ext uri="{FF2B5EF4-FFF2-40B4-BE49-F238E27FC236}">
                <a16:creationId xmlns:a16="http://schemas.microsoft.com/office/drawing/2014/main" id="{C901C9D0-E5D5-F5A2-FAEB-DE9A5CC46A46}"/>
              </a:ext>
            </a:extLst>
          </p:cNvPr>
          <p:cNvGraphicFramePr>
            <a:graphicFrameLocks noGrp="1"/>
          </p:cNvGraphicFramePr>
          <p:nvPr>
            <p:extLst>
              <p:ext uri="{D42A27DB-BD31-4B8C-83A1-F6EECF244321}">
                <p14:modId xmlns:p14="http://schemas.microsoft.com/office/powerpoint/2010/main" val="529508840"/>
              </p:ext>
            </p:extLst>
          </p:nvPr>
        </p:nvGraphicFramePr>
        <p:xfrm>
          <a:off x="3765176" y="1763059"/>
          <a:ext cx="8074212" cy="4035350"/>
        </p:xfrm>
        <a:graphic>
          <a:graphicData uri="http://schemas.openxmlformats.org/drawingml/2006/table">
            <a:tbl>
              <a:tblPr/>
              <a:tblGrid>
                <a:gridCol w="5640075">
                  <a:extLst>
                    <a:ext uri="{9D8B030D-6E8A-4147-A177-3AD203B41FA5}">
                      <a16:colId xmlns:a16="http://schemas.microsoft.com/office/drawing/2014/main" val="1722697770"/>
                    </a:ext>
                  </a:extLst>
                </a:gridCol>
                <a:gridCol w="1424861">
                  <a:extLst>
                    <a:ext uri="{9D8B030D-6E8A-4147-A177-3AD203B41FA5}">
                      <a16:colId xmlns:a16="http://schemas.microsoft.com/office/drawing/2014/main" val="208181389"/>
                    </a:ext>
                  </a:extLst>
                </a:gridCol>
                <a:gridCol w="1009276">
                  <a:extLst>
                    <a:ext uri="{9D8B030D-6E8A-4147-A177-3AD203B41FA5}">
                      <a16:colId xmlns:a16="http://schemas.microsoft.com/office/drawing/2014/main" val="754413847"/>
                    </a:ext>
                  </a:extLst>
                </a:gridCol>
              </a:tblGrid>
              <a:tr h="290243">
                <a:tc>
                  <a:txBody>
                    <a:bodyPr/>
                    <a:lstStyle/>
                    <a:p>
                      <a:pPr algn="ctr" fontAlgn="ctr">
                        <a:buNone/>
                      </a:pPr>
                      <a:r>
                        <a:rPr lang="en-US" sz="1400" b="1" i="0" u="none" strike="noStrike">
                          <a:solidFill>
                            <a:srgbClr val="000000"/>
                          </a:solidFill>
                          <a:effectLst/>
                          <a:latin typeface="Arial" panose="020B0604020202020204" pitchFamily="34" charset="0"/>
                        </a:rPr>
                        <a:t>Definition</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1" i="0" u="none" strike="noStrike">
                          <a:solidFill>
                            <a:srgbClr val="000000"/>
                          </a:solidFill>
                          <a:effectLst/>
                          <a:latin typeface="Arial" panose="020B0604020202020204" pitchFamily="34" charset="0"/>
                        </a:rPr>
                        <a:t>Remark Code</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1" i="0" u="none" strike="noStrike">
                          <a:solidFill>
                            <a:srgbClr val="000000"/>
                          </a:solidFill>
                          <a:effectLst/>
                          <a:latin typeface="Arial" panose="020B0604020202020204" pitchFamily="34" charset="0"/>
                        </a:rPr>
                        <a:t>Number</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711342649"/>
                  </a:ext>
                </a:extLst>
              </a:tr>
              <a:tr h="290243">
                <a:tc>
                  <a:txBody>
                    <a:bodyPr/>
                    <a:lstStyle/>
                    <a:p>
                      <a:pPr algn="ctr" fontAlgn="ctr">
                        <a:buNone/>
                      </a:pPr>
                      <a:r>
                        <a:rPr lang="en-US" sz="1400" b="0" i="0" u="none" strike="noStrike">
                          <a:solidFill>
                            <a:srgbClr val="000000"/>
                          </a:solidFill>
                          <a:effectLst/>
                          <a:latin typeface="Arial" panose="020B0604020202020204" pitchFamily="34" charset="0"/>
                        </a:rPr>
                        <a:t>Missing procedure modifier(s).</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N822</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103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913880084"/>
                  </a:ext>
                </a:extLst>
              </a:tr>
              <a:tr h="290243">
                <a:tc>
                  <a:txBody>
                    <a:bodyPr/>
                    <a:lstStyle/>
                    <a:p>
                      <a:pPr algn="ctr" fontAlgn="ctr">
                        <a:buNone/>
                      </a:pPr>
                      <a:r>
                        <a:rPr lang="en-US" sz="1400" b="0" i="0" u="none" strike="noStrike">
                          <a:solidFill>
                            <a:srgbClr val="000000"/>
                          </a:solidFill>
                          <a:effectLst/>
                          <a:latin typeface="Arial" panose="020B0604020202020204" pitchFamily="34" charset="0"/>
                        </a:rPr>
                        <a:t>Missing/incomplete/invalid/ deactivated/withdrawn National Drug Code (NDC).</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M119</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88</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3584116649"/>
                  </a:ext>
                </a:extLst>
              </a:tr>
              <a:tr h="412451">
                <a:tc>
                  <a:txBody>
                    <a:bodyPr/>
                    <a:lstStyle/>
                    <a:p>
                      <a:pPr algn="ctr" fontAlgn="ctr">
                        <a:buNone/>
                      </a:pPr>
                      <a:r>
                        <a:rPr lang="en-US" sz="1400" b="0" i="0" u="none" strike="noStrike">
                          <a:solidFill>
                            <a:srgbClr val="000000"/>
                          </a:solidFill>
                          <a:effectLst/>
                          <a:latin typeface="Arial" panose="020B0604020202020204" pitchFamily="34" charset="0"/>
                        </a:rPr>
                        <a:t>Consult our contractual agreement for restrictions/billing/payment information related to these charges.</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N381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35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837694496"/>
                  </a:ext>
                </a:extLst>
              </a:tr>
              <a:tr h="290243">
                <a:tc>
                  <a:txBody>
                    <a:bodyPr/>
                    <a:lstStyle/>
                    <a:p>
                      <a:pPr algn="ctr" fontAlgn="ctr">
                        <a:buNone/>
                      </a:pPr>
                      <a:r>
                        <a:rPr lang="en-US" sz="1400" b="0" i="0" u="none" strike="noStrike">
                          <a:solidFill>
                            <a:srgbClr val="000000"/>
                          </a:solidFill>
                          <a:effectLst/>
                          <a:latin typeface="Arial" panose="020B0604020202020204" pitchFamily="34" charset="0"/>
                        </a:rPr>
                        <a:t>Missing documentation.</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N706</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13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668797796"/>
                  </a:ext>
                </a:extLst>
              </a:tr>
              <a:tr h="824901">
                <a:tc>
                  <a:txBody>
                    <a:bodyPr/>
                    <a:lstStyle/>
                    <a:p>
                      <a:pPr algn="ctr" fontAlgn="ctr">
                        <a:buNone/>
                      </a:pPr>
                      <a:r>
                        <a:rPr lang="en-US" sz="1400" b="0" i="0" u="none" strike="noStrike">
                          <a:solidFill>
                            <a:srgbClr val="000000"/>
                          </a:solidFill>
                          <a:effectLst/>
                          <a:latin typeface="Arial" panose="020B0604020202020204" pitchFamily="34" charset="0"/>
                        </a:rPr>
                        <a:t>The information furnished does not substantiate the need for this level of service. If you believe the service should have been fully covered as billed, or if you did not know and could not reasonably have been expected to know that we would not pay for t</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M25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13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797606220"/>
                  </a:ext>
                </a:extLst>
              </a:tr>
              <a:tr h="290243">
                <a:tc>
                  <a:txBody>
                    <a:bodyPr/>
                    <a:lstStyle/>
                    <a:p>
                      <a:pPr algn="ctr" fontAlgn="ctr">
                        <a:buNone/>
                      </a:pPr>
                      <a:r>
                        <a:rPr lang="en-US" sz="1400" b="0" i="0" u="none" strike="noStrike">
                          <a:solidFill>
                            <a:srgbClr val="000000"/>
                          </a:solidFill>
                          <a:effectLst/>
                          <a:latin typeface="Arial" panose="020B0604020202020204" pitchFamily="34" charset="0"/>
                        </a:rPr>
                        <a:t>Alert: You may not appeal this decision.</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N211</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2353446051"/>
                  </a:ext>
                </a:extLst>
              </a:tr>
              <a:tr h="412451">
                <a:tc>
                  <a:txBody>
                    <a:bodyPr/>
                    <a:lstStyle/>
                    <a:p>
                      <a:pPr algn="ctr" fontAlgn="ctr">
                        <a:buNone/>
                      </a:pPr>
                      <a:r>
                        <a:rPr lang="en-US" sz="1400" b="0" i="0" u="none" strike="noStrike">
                          <a:solidFill>
                            <a:srgbClr val="000000"/>
                          </a:solidFill>
                          <a:effectLst/>
                          <a:latin typeface="Arial" panose="020B0604020202020204" pitchFamily="34" charset="0"/>
                        </a:rPr>
                        <a:t>Consult plan benefit documents/guidelines for information about restrictions for this service.</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N130</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5</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4080345211"/>
                  </a:ext>
                </a:extLst>
              </a:tr>
              <a:tr h="290243">
                <a:tc>
                  <a:txBody>
                    <a:bodyPr/>
                    <a:lstStyle/>
                    <a:p>
                      <a:pPr algn="ctr" fontAlgn="ctr">
                        <a:buNone/>
                      </a:pPr>
                      <a:r>
                        <a:rPr lang="en-US" sz="1400" b="0" i="0" u="none" strike="noStrike">
                          <a:solidFill>
                            <a:srgbClr val="000000"/>
                          </a:solidFill>
                          <a:effectLst/>
                          <a:latin typeface="Arial" panose="020B0604020202020204" pitchFamily="34" charset="0"/>
                        </a:rPr>
                        <a:t>Missing patient medical record for this service.</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M127</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4004042950"/>
                  </a:ext>
                </a:extLst>
              </a:tr>
              <a:tr h="290243">
                <a:tc>
                  <a:txBody>
                    <a:bodyPr/>
                    <a:lstStyle/>
                    <a:p>
                      <a:pPr algn="ctr" fontAlgn="ctr">
                        <a:buNone/>
                      </a:pPr>
                      <a:r>
                        <a:rPr lang="en-US" sz="1400" b="0" i="0" u="none" strike="noStrike">
                          <a:solidFill>
                            <a:srgbClr val="000000"/>
                          </a:solidFill>
                          <a:effectLst/>
                          <a:latin typeface="Arial" panose="020B0604020202020204" pitchFamily="34" charset="0"/>
                        </a:rPr>
                        <a:t>Missing/incomplete/invalid name, strength, or dosage of the drug furnished.</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a:solidFill>
                            <a:srgbClr val="000000"/>
                          </a:solidFill>
                          <a:effectLst/>
                          <a:latin typeface="Arial" panose="020B0604020202020204" pitchFamily="34" charset="0"/>
                        </a:rPr>
                        <a:t>M123</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4</a:t>
                      </a:r>
                    </a:p>
                  </a:txBody>
                  <a:tcPr marL="4763" marR="4763" marT="4763"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2686028272"/>
                  </a:ext>
                </a:extLst>
              </a:tr>
            </a:tbl>
          </a:graphicData>
        </a:graphic>
      </p:graphicFrame>
    </p:spTree>
    <p:extLst>
      <p:ext uri="{BB962C8B-B14F-4D97-AF65-F5344CB8AC3E}">
        <p14:creationId xmlns:p14="http://schemas.microsoft.com/office/powerpoint/2010/main" val="1342004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945021" y="67889"/>
            <a:ext cx="9718111" cy="1576446"/>
          </a:xfrm>
          <a:solidFill>
            <a:schemeClr val="accent1"/>
          </a:solidFill>
        </p:spPr>
        <p:txBody>
          <a:bodyPr anchor="ctr">
            <a:normAutofit/>
          </a:bodyPr>
          <a:lstStyle/>
          <a:p>
            <a:pPr algn="ctr"/>
            <a:r>
              <a:rPr lang="en-US" dirty="0">
                <a:ea typeface="ＭＳ Ｐゴシック" pitchFamily="-110" charset="-128"/>
              </a:rPr>
              <a:t>Entry of Correct NDC Numbers</a:t>
            </a:r>
          </a:p>
        </p:txBody>
      </p:sp>
      <p:sp>
        <p:nvSpPr>
          <p:cNvPr id="117763" name="Content Placeholder 2"/>
          <p:cNvSpPr>
            <a:spLocks/>
          </p:cNvSpPr>
          <p:nvPr/>
        </p:nvSpPr>
        <p:spPr>
          <a:xfrm>
            <a:off x="1142914" y="2870446"/>
            <a:ext cx="4394396" cy="3434938"/>
          </a:xfrm>
          <a:prstGeom prst="rect">
            <a:avLst/>
          </a:prstGeom>
        </p:spPr>
        <p:txBody>
          <a:bodyPr anchor="ctr">
            <a:normAutofit/>
          </a:bodyPr>
          <a:lstStyle/>
          <a:p>
            <a:pPr defTabSz="397764">
              <a:spcAft>
                <a:spcPts val="600"/>
              </a:spcAft>
              <a:buFont typeface="Arial" pitchFamily="34" charset="0"/>
              <a:buChar char="•"/>
            </a:pPr>
            <a:r>
              <a:rPr lang="en-US" sz="1566" kern="1200">
                <a:solidFill>
                  <a:schemeClr val="tx2"/>
                </a:solidFill>
                <a:latin typeface="+mn-lt"/>
                <a:ea typeface="ＭＳ Ｐゴシック" pitchFamily="-110" charset="-128"/>
                <a:cs typeface="+mn-cs"/>
              </a:rPr>
              <a:t> </a:t>
            </a:r>
            <a:r>
              <a:rPr lang="en-US" sz="2088" kern="1200">
                <a:solidFill>
                  <a:schemeClr val="tx2"/>
                </a:solidFill>
                <a:latin typeface="+mn-lt"/>
                <a:ea typeface="ＭＳ Ｐゴシック" pitchFamily="-110" charset="-128"/>
                <a:cs typeface="+mn-cs"/>
              </a:rPr>
              <a:t>Each NDC must be reported in an eleven-digit number based on the 5-4-2 principal without these dashes that we demonstrate here</a:t>
            </a:r>
          </a:p>
          <a:p>
            <a:pPr>
              <a:spcAft>
                <a:spcPts val="600"/>
              </a:spcAft>
            </a:pPr>
            <a:endParaRPr lang="en-US" sz="1800">
              <a:solidFill>
                <a:schemeClr val="tx2"/>
              </a:solidFill>
              <a:ea typeface="ＭＳ Ｐゴシック" pitchFamily="-110" charset="-128"/>
            </a:endParaRPr>
          </a:p>
        </p:txBody>
      </p:sp>
      <p:sp>
        <p:nvSpPr>
          <p:cNvPr id="2" name="Footer Placeholder 1"/>
          <p:cNvSpPr>
            <a:spLocks/>
          </p:cNvSpPr>
          <p:nvPr/>
        </p:nvSpPr>
        <p:spPr>
          <a:xfrm rot="5400000">
            <a:off x="9201674" y="4402179"/>
            <a:ext cx="3185281" cy="557424"/>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95528">
              <a:spcAft>
                <a:spcPts val="522"/>
              </a:spcAft>
            </a:pPr>
            <a:r>
              <a:rPr lang="en-US" sz="870" kern="1200">
                <a:solidFill>
                  <a:schemeClr val="tx2"/>
                </a:solidFill>
                <a:latin typeface="+mn-lt"/>
                <a:ea typeface="+mn-ea"/>
                <a:cs typeface="+mn-cs"/>
              </a:rPr>
              <a:t>Confidential--For Internal Use Only</a:t>
            </a:r>
            <a:endParaRPr lang="en-US" sz="1000">
              <a:solidFill>
                <a:schemeClr val="tx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54987679"/>
              </p:ext>
            </p:extLst>
          </p:nvPr>
        </p:nvGraphicFramePr>
        <p:xfrm>
          <a:off x="5860143" y="2615979"/>
          <a:ext cx="5330772" cy="3223807"/>
        </p:xfrm>
        <a:graphic>
          <a:graphicData uri="http://schemas.openxmlformats.org/drawingml/2006/table">
            <a:tbl>
              <a:tblPr firstRow="1" bandRow="1">
                <a:tableStyleId>{B301B821-A1FF-4177-AEE7-76D212191A09}</a:tableStyleId>
              </a:tblPr>
              <a:tblGrid>
                <a:gridCol w="1173622">
                  <a:extLst>
                    <a:ext uri="{9D8B030D-6E8A-4147-A177-3AD203B41FA5}">
                      <a16:colId xmlns:a16="http://schemas.microsoft.com/office/drawing/2014/main" val="20000"/>
                    </a:ext>
                  </a:extLst>
                </a:gridCol>
                <a:gridCol w="1560661">
                  <a:extLst>
                    <a:ext uri="{9D8B030D-6E8A-4147-A177-3AD203B41FA5}">
                      <a16:colId xmlns:a16="http://schemas.microsoft.com/office/drawing/2014/main" val="20001"/>
                    </a:ext>
                  </a:extLst>
                </a:gridCol>
                <a:gridCol w="1242519">
                  <a:extLst>
                    <a:ext uri="{9D8B030D-6E8A-4147-A177-3AD203B41FA5}">
                      <a16:colId xmlns:a16="http://schemas.microsoft.com/office/drawing/2014/main" val="20002"/>
                    </a:ext>
                  </a:extLst>
                </a:gridCol>
                <a:gridCol w="1353970">
                  <a:extLst>
                    <a:ext uri="{9D8B030D-6E8A-4147-A177-3AD203B41FA5}">
                      <a16:colId xmlns:a16="http://schemas.microsoft.com/office/drawing/2014/main" val="20003"/>
                    </a:ext>
                  </a:extLst>
                </a:gridCol>
              </a:tblGrid>
              <a:tr h="12466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u="none" strike="noStrike" cap="none" normalizeH="0" baseline="0" dirty="0">
                          <a:ln>
                            <a:noFill/>
                          </a:ln>
                          <a:solidFill>
                            <a:srgbClr val="FFFFFF"/>
                          </a:solidFill>
                          <a:effectLst/>
                        </a:rPr>
                        <a:t>10-digit format on pkg</a:t>
                      </a:r>
                      <a:endParaRPr kumimoji="0" lang="en-US" sz="1700" b="1" i="0" u="none" strike="noStrike" cap="none" normalizeH="0" baseline="0" dirty="0">
                        <a:ln>
                          <a:noFill/>
                        </a:ln>
                        <a:solidFill>
                          <a:srgbClr val="FFFFFF"/>
                        </a:solidFill>
                        <a:effectLst/>
                        <a:latin typeface="+mn-lt"/>
                        <a:ea typeface="ＭＳ Ｐゴシック" pitchFamily="-110" charset="-128"/>
                      </a:endParaRPr>
                    </a:p>
                  </a:txBody>
                  <a:tcPr marL="99767" marR="99767" marT="49883" marB="4988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u="none" strike="noStrike" cap="none" normalizeH="0" baseline="0">
                          <a:ln>
                            <a:noFill/>
                          </a:ln>
                          <a:solidFill>
                            <a:srgbClr val="FFFFFF"/>
                          </a:solidFill>
                          <a:effectLst/>
                        </a:rPr>
                        <a:t>10-digit format by example</a:t>
                      </a:r>
                      <a:endParaRPr kumimoji="0" lang="en-US" sz="1700" b="1" i="0" u="none" strike="noStrike" cap="none" normalizeH="0" baseline="0">
                        <a:ln>
                          <a:noFill/>
                        </a:ln>
                        <a:solidFill>
                          <a:srgbClr val="FFFFFF"/>
                        </a:solidFill>
                        <a:effectLst/>
                        <a:latin typeface="+mn-lt"/>
                        <a:ea typeface="ＭＳ Ｐゴシック" pitchFamily="-110" charset="-128"/>
                      </a:endParaRPr>
                    </a:p>
                  </a:txBody>
                  <a:tcPr marL="99767" marR="99767" marT="49883" marB="4988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u="none" strike="noStrike" cap="none" normalizeH="0" baseline="0">
                          <a:ln>
                            <a:noFill/>
                          </a:ln>
                          <a:solidFill>
                            <a:srgbClr val="FFFFFF"/>
                          </a:solidFill>
                          <a:effectLst/>
                        </a:rPr>
                        <a:t>11-digit format</a:t>
                      </a:r>
                      <a:endParaRPr kumimoji="0" lang="en-US" sz="1700" b="1" i="0" u="none" strike="noStrike" cap="none" normalizeH="0" baseline="0">
                        <a:ln>
                          <a:noFill/>
                        </a:ln>
                        <a:solidFill>
                          <a:srgbClr val="FFFFFF"/>
                        </a:solidFill>
                        <a:effectLst/>
                        <a:latin typeface="+mn-lt"/>
                        <a:ea typeface="ＭＳ Ｐゴシック" pitchFamily="-110" charset="-128"/>
                      </a:endParaRPr>
                    </a:p>
                  </a:txBody>
                  <a:tcPr marL="99767" marR="99767" marT="49883" marB="4988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u="none" strike="noStrike" cap="none" normalizeH="0" baseline="0">
                          <a:ln>
                            <a:noFill/>
                          </a:ln>
                          <a:solidFill>
                            <a:srgbClr val="FFFFFF"/>
                          </a:solidFill>
                          <a:effectLst/>
                        </a:rPr>
                        <a:t>11-digit example</a:t>
                      </a:r>
                      <a:endParaRPr kumimoji="0" lang="en-US" sz="1700" b="1" i="0" u="none" strike="noStrike" cap="none" normalizeH="0" baseline="0">
                        <a:ln>
                          <a:noFill/>
                        </a:ln>
                        <a:solidFill>
                          <a:srgbClr val="FFFFFF"/>
                        </a:solidFill>
                        <a:effectLst/>
                        <a:latin typeface="+mn-lt"/>
                        <a:ea typeface="ＭＳ Ｐゴシック" pitchFamily="-110" charset="-128"/>
                      </a:endParaRPr>
                    </a:p>
                  </a:txBody>
                  <a:tcPr marL="99767" marR="99767" marT="49883" marB="49883" horzOverflow="overflow"/>
                </a:tc>
                <a:extLst>
                  <a:ext uri="{0D108BD9-81ED-4DB2-BD59-A6C34878D82A}">
                    <a16:rowId xmlns:a16="http://schemas.microsoft.com/office/drawing/2014/main" val="10000"/>
                  </a:ext>
                </a:extLst>
              </a:tr>
              <a:tr h="6590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u="none" strike="noStrike" cap="none" normalizeH="0" baseline="0" dirty="0">
                          <a:ln>
                            <a:noFill/>
                          </a:ln>
                          <a:solidFill>
                            <a:srgbClr val="000000"/>
                          </a:solidFill>
                          <a:effectLst/>
                        </a:rPr>
                        <a:t>4-4-2</a:t>
                      </a:r>
                      <a:endParaRPr kumimoji="0" lang="en-US" sz="1700" b="0" i="0" u="none" strike="noStrike" cap="none" normalizeH="0" baseline="0" dirty="0">
                        <a:ln>
                          <a:noFill/>
                        </a:ln>
                        <a:solidFill>
                          <a:srgbClr val="000000"/>
                        </a:solidFill>
                        <a:effectLst/>
                        <a:latin typeface="+mn-lt"/>
                        <a:ea typeface="ＭＳ Ｐゴシック" pitchFamily="-110" charset="-128"/>
                      </a:endParaRPr>
                    </a:p>
                  </a:txBody>
                  <a:tcPr marL="99767" marR="99767" marT="49883" marB="4988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u="none" strike="noStrike" cap="none" normalizeH="0" baseline="0" dirty="0">
                          <a:ln>
                            <a:noFill/>
                          </a:ln>
                          <a:solidFill>
                            <a:srgbClr val="000000"/>
                          </a:solidFill>
                          <a:effectLst/>
                        </a:rPr>
                        <a:t>9999-9999-99</a:t>
                      </a:r>
                      <a:endParaRPr kumimoji="0" lang="en-US" sz="1700" b="0" i="0" u="none" strike="noStrike" cap="none" normalizeH="0" baseline="0" dirty="0">
                        <a:ln>
                          <a:noFill/>
                        </a:ln>
                        <a:solidFill>
                          <a:srgbClr val="000000"/>
                        </a:solidFill>
                        <a:effectLst/>
                        <a:latin typeface="+mn-lt"/>
                        <a:ea typeface="ＭＳ Ｐゴシック" pitchFamily="-110" charset="-128"/>
                      </a:endParaRPr>
                    </a:p>
                  </a:txBody>
                  <a:tcPr marL="99767" marR="99767" marT="49883" marB="4988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u="none" strike="noStrike" cap="none" normalizeH="0" baseline="0">
                          <a:ln>
                            <a:noFill/>
                          </a:ln>
                          <a:solidFill>
                            <a:srgbClr val="000000"/>
                          </a:solidFill>
                          <a:effectLst/>
                        </a:rPr>
                        <a:t>5-4-2</a:t>
                      </a:r>
                      <a:endParaRPr kumimoji="0" lang="en-US" sz="1700" b="0" i="0" u="none" strike="noStrike" cap="none" normalizeH="0" baseline="0">
                        <a:ln>
                          <a:noFill/>
                        </a:ln>
                        <a:solidFill>
                          <a:srgbClr val="000000"/>
                        </a:solidFill>
                        <a:effectLst/>
                        <a:latin typeface="+mn-lt"/>
                        <a:ea typeface="ＭＳ Ｐゴシック" pitchFamily="-110" charset="-128"/>
                      </a:endParaRPr>
                    </a:p>
                  </a:txBody>
                  <a:tcPr marL="99767" marR="99767" marT="49883" marB="4988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u="none" strike="noStrike" cap="none" normalizeH="0" baseline="0" dirty="0">
                          <a:ln>
                            <a:noFill/>
                          </a:ln>
                          <a:solidFill>
                            <a:srgbClr val="000000"/>
                          </a:solidFill>
                          <a:effectLst/>
                        </a:rPr>
                        <a:t>09999-9999-99</a:t>
                      </a:r>
                      <a:endParaRPr kumimoji="0" lang="en-US" sz="1700" b="0" i="0" u="none" strike="noStrike" cap="none" normalizeH="0" baseline="0" dirty="0">
                        <a:ln>
                          <a:noFill/>
                        </a:ln>
                        <a:solidFill>
                          <a:srgbClr val="000000"/>
                        </a:solidFill>
                        <a:effectLst/>
                        <a:latin typeface="+mn-lt"/>
                        <a:ea typeface="ＭＳ Ｐゴシック" pitchFamily="-110" charset="-128"/>
                      </a:endParaRPr>
                    </a:p>
                  </a:txBody>
                  <a:tcPr marL="99767" marR="99767" marT="49883" marB="49883" horzOverflow="overflow"/>
                </a:tc>
                <a:extLst>
                  <a:ext uri="{0D108BD9-81ED-4DB2-BD59-A6C34878D82A}">
                    <a16:rowId xmlns:a16="http://schemas.microsoft.com/office/drawing/2014/main" val="10001"/>
                  </a:ext>
                </a:extLst>
              </a:tr>
              <a:tr h="6590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u="none" strike="noStrike" cap="none" normalizeH="0" baseline="0">
                          <a:ln>
                            <a:noFill/>
                          </a:ln>
                          <a:solidFill>
                            <a:srgbClr val="000000"/>
                          </a:solidFill>
                          <a:effectLst/>
                        </a:rPr>
                        <a:t>5-3-2</a:t>
                      </a:r>
                      <a:endParaRPr kumimoji="0" lang="en-US" sz="1700" b="0" i="0" u="none" strike="noStrike" cap="none" normalizeH="0" baseline="0">
                        <a:ln>
                          <a:noFill/>
                        </a:ln>
                        <a:solidFill>
                          <a:srgbClr val="000000"/>
                        </a:solidFill>
                        <a:effectLst/>
                        <a:latin typeface="+mn-lt"/>
                        <a:ea typeface="ＭＳ Ｐゴシック" pitchFamily="-110" charset="-128"/>
                      </a:endParaRPr>
                    </a:p>
                  </a:txBody>
                  <a:tcPr marL="99767" marR="99767" marT="49883" marB="4988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u="none" strike="noStrike" cap="none" normalizeH="0" baseline="0" dirty="0">
                          <a:ln>
                            <a:noFill/>
                          </a:ln>
                          <a:solidFill>
                            <a:srgbClr val="000000"/>
                          </a:solidFill>
                          <a:effectLst/>
                        </a:rPr>
                        <a:t>99999-999-99</a:t>
                      </a:r>
                      <a:endParaRPr kumimoji="0" lang="en-US" sz="1700" b="0" i="0" u="none" strike="noStrike" cap="none" normalizeH="0" baseline="0" dirty="0">
                        <a:ln>
                          <a:noFill/>
                        </a:ln>
                        <a:solidFill>
                          <a:srgbClr val="000000"/>
                        </a:solidFill>
                        <a:effectLst/>
                        <a:latin typeface="+mn-lt"/>
                        <a:ea typeface="ＭＳ Ｐゴシック" pitchFamily="-110" charset="-128"/>
                      </a:endParaRPr>
                    </a:p>
                  </a:txBody>
                  <a:tcPr marL="99767" marR="99767" marT="49883" marB="4988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u="none" strike="noStrike" cap="none" normalizeH="0" baseline="0">
                          <a:ln>
                            <a:noFill/>
                          </a:ln>
                          <a:solidFill>
                            <a:srgbClr val="000000"/>
                          </a:solidFill>
                          <a:effectLst/>
                        </a:rPr>
                        <a:t>5-4-2</a:t>
                      </a:r>
                      <a:endParaRPr kumimoji="0" lang="en-US" sz="1700" b="0" i="0" u="none" strike="noStrike" cap="none" normalizeH="0" baseline="0">
                        <a:ln>
                          <a:noFill/>
                        </a:ln>
                        <a:solidFill>
                          <a:srgbClr val="000000"/>
                        </a:solidFill>
                        <a:effectLst/>
                        <a:latin typeface="+mn-lt"/>
                        <a:ea typeface="ＭＳ Ｐゴシック" pitchFamily="-110" charset="-128"/>
                      </a:endParaRPr>
                    </a:p>
                  </a:txBody>
                  <a:tcPr marL="99767" marR="99767" marT="49883" marB="4988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u="none" strike="noStrike" cap="none" normalizeH="0" baseline="0">
                          <a:ln>
                            <a:noFill/>
                          </a:ln>
                          <a:solidFill>
                            <a:srgbClr val="000000"/>
                          </a:solidFill>
                          <a:effectLst/>
                        </a:rPr>
                        <a:t>99999-0999-99</a:t>
                      </a:r>
                      <a:endParaRPr kumimoji="0" lang="en-US" sz="1700" b="0" i="0" u="none" strike="noStrike" cap="none" normalizeH="0" baseline="0">
                        <a:ln>
                          <a:noFill/>
                        </a:ln>
                        <a:solidFill>
                          <a:srgbClr val="000000"/>
                        </a:solidFill>
                        <a:effectLst/>
                        <a:latin typeface="+mn-lt"/>
                        <a:ea typeface="ＭＳ Ｐゴシック" pitchFamily="-110" charset="-128"/>
                      </a:endParaRPr>
                    </a:p>
                  </a:txBody>
                  <a:tcPr marL="99767" marR="99767" marT="49883" marB="49883" horzOverflow="overflow"/>
                </a:tc>
                <a:extLst>
                  <a:ext uri="{0D108BD9-81ED-4DB2-BD59-A6C34878D82A}">
                    <a16:rowId xmlns:a16="http://schemas.microsoft.com/office/drawing/2014/main" val="10002"/>
                  </a:ext>
                </a:extLst>
              </a:tr>
              <a:tr h="6590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u="none" strike="noStrike" cap="none" normalizeH="0" baseline="0">
                          <a:ln>
                            <a:noFill/>
                          </a:ln>
                          <a:solidFill>
                            <a:srgbClr val="000000"/>
                          </a:solidFill>
                          <a:effectLst/>
                        </a:rPr>
                        <a:t>5-4-1</a:t>
                      </a:r>
                      <a:endParaRPr kumimoji="0" lang="en-US" sz="1700" b="0" i="0" u="none" strike="noStrike" cap="none" normalizeH="0" baseline="0">
                        <a:ln>
                          <a:noFill/>
                        </a:ln>
                        <a:solidFill>
                          <a:srgbClr val="000000"/>
                        </a:solidFill>
                        <a:effectLst/>
                        <a:latin typeface="+mn-lt"/>
                        <a:ea typeface="ＭＳ Ｐゴシック" pitchFamily="-110" charset="-128"/>
                      </a:endParaRPr>
                    </a:p>
                  </a:txBody>
                  <a:tcPr marL="99767" marR="99767" marT="49883" marB="4988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u="none" strike="noStrike" cap="none" normalizeH="0" baseline="0">
                          <a:ln>
                            <a:noFill/>
                          </a:ln>
                          <a:solidFill>
                            <a:srgbClr val="000000"/>
                          </a:solidFill>
                          <a:effectLst/>
                        </a:rPr>
                        <a:t>99999-9999-9</a:t>
                      </a:r>
                      <a:endParaRPr kumimoji="0" lang="en-US" sz="1700" b="0" i="0" u="none" strike="noStrike" cap="none" normalizeH="0" baseline="0">
                        <a:ln>
                          <a:noFill/>
                        </a:ln>
                        <a:solidFill>
                          <a:srgbClr val="000000"/>
                        </a:solidFill>
                        <a:effectLst/>
                        <a:latin typeface="+mn-lt"/>
                        <a:ea typeface="ＭＳ Ｐゴシック" pitchFamily="-110" charset="-128"/>
                      </a:endParaRPr>
                    </a:p>
                  </a:txBody>
                  <a:tcPr marL="99767" marR="99767" marT="49883" marB="4988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u="none" strike="noStrike" cap="none" normalizeH="0" baseline="0">
                          <a:ln>
                            <a:noFill/>
                          </a:ln>
                          <a:solidFill>
                            <a:srgbClr val="000000"/>
                          </a:solidFill>
                          <a:effectLst/>
                        </a:rPr>
                        <a:t>5-4-2</a:t>
                      </a:r>
                      <a:endParaRPr kumimoji="0" lang="en-US" sz="1700" b="0" i="0" u="none" strike="noStrike" cap="none" normalizeH="0" baseline="0">
                        <a:ln>
                          <a:noFill/>
                        </a:ln>
                        <a:solidFill>
                          <a:srgbClr val="000000"/>
                        </a:solidFill>
                        <a:effectLst/>
                        <a:latin typeface="+mn-lt"/>
                        <a:ea typeface="ＭＳ Ｐゴシック" pitchFamily="-110" charset="-128"/>
                      </a:endParaRPr>
                    </a:p>
                  </a:txBody>
                  <a:tcPr marL="99767" marR="99767" marT="49883" marB="4988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u="none" strike="noStrike" cap="none" normalizeH="0" baseline="0" dirty="0">
                          <a:ln>
                            <a:noFill/>
                          </a:ln>
                          <a:solidFill>
                            <a:srgbClr val="000000"/>
                          </a:solidFill>
                          <a:effectLst/>
                        </a:rPr>
                        <a:t>99999-9999-09</a:t>
                      </a:r>
                      <a:endParaRPr kumimoji="0" lang="en-US" sz="1700" b="0" i="0" u="none" strike="noStrike" cap="none" normalizeH="0" baseline="0" dirty="0">
                        <a:ln>
                          <a:noFill/>
                        </a:ln>
                        <a:solidFill>
                          <a:srgbClr val="000000"/>
                        </a:solidFill>
                        <a:effectLst/>
                        <a:latin typeface="+mn-lt"/>
                        <a:ea typeface="ＭＳ Ｐゴシック" pitchFamily="-110" charset="-128"/>
                      </a:endParaRPr>
                    </a:p>
                  </a:txBody>
                  <a:tcPr marL="99767" marR="99767" marT="49883" marB="49883" horzOverflow="overflow"/>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6570E2A8-F077-3C9B-77F2-C575F046598C}"/>
              </a:ext>
            </a:extLst>
          </p:cNvPr>
          <p:cNvSpPr txBox="1"/>
          <p:nvPr/>
        </p:nvSpPr>
        <p:spPr>
          <a:xfrm>
            <a:off x="1007758" y="6458306"/>
            <a:ext cx="8680824" cy="415498"/>
          </a:xfrm>
          <a:prstGeom prst="rect">
            <a:avLst/>
          </a:prstGeom>
          <a:noFill/>
        </p:spPr>
        <p:txBody>
          <a:bodyPr wrap="square" rtlCol="0">
            <a:spAutoFit/>
          </a:bodyPr>
          <a:lstStyle/>
          <a:p>
            <a:pPr defTabSz="397764">
              <a:spcAft>
                <a:spcPts val="600"/>
              </a:spcAft>
            </a:pPr>
            <a:r>
              <a:rPr lang="en-US" sz="1050" kern="1200" dirty="0">
                <a:solidFill>
                  <a:schemeClr val="tx1"/>
                </a:solidFill>
                <a:latin typeface="+mn-lt"/>
                <a:ea typeface="+mn-ea"/>
                <a:cs typeface="+mn-cs"/>
              </a:rPr>
              <a:t>https://health.maryland.gov/phpa/OIDEOR/IMMUN/Shared%20Documents/Handout%203%20-%20NDC%20conversion%20to%2011%20digits.pdf</a:t>
            </a:r>
            <a:endParaRPr lang="en-US" sz="1050" dirty="0"/>
          </a:p>
        </p:txBody>
      </p:sp>
    </p:spTree>
    <p:extLst>
      <p:ext uri="{BB962C8B-B14F-4D97-AF65-F5344CB8AC3E}">
        <p14:creationId xmlns:p14="http://schemas.microsoft.com/office/powerpoint/2010/main" val="182220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1F9866A9-B167-4D75-8F7F-360025AD6B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24" name="Color">
              <a:extLst>
                <a:ext uri="{FF2B5EF4-FFF2-40B4-BE49-F238E27FC236}">
                  <a16:creationId xmlns:a16="http://schemas.microsoft.com/office/drawing/2014/main" id="{C2DD07C1-6CFB-48E5-AD0E-AC091042B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F9A8FC0F-BD29-4D9A-ABF1-D75E3A269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8" name="Freeform: Shape 27">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294223" y="986518"/>
            <a:ext cx="5633531" cy="2226769"/>
          </a:xfrm>
        </p:spPr>
        <p:txBody>
          <a:bodyPr vert="horz" lIns="91440" tIns="45720" rIns="91440" bIns="45720" rtlCol="0" anchor="ctr">
            <a:normAutofit/>
          </a:bodyPr>
          <a:lstStyle/>
          <a:p>
            <a:r>
              <a:rPr lang="en-US" sz="3700" kern="1200" dirty="0">
                <a:solidFill>
                  <a:schemeClr val="bg1"/>
                </a:solidFill>
                <a:latin typeface="+mj-lt"/>
                <a:ea typeface="+mj-ea"/>
                <a:cs typeface="+mj-cs"/>
              </a:rPr>
              <a:t>Top Plans--U.S. Days to File for Injectable Drugs </a:t>
            </a:r>
            <a:br>
              <a:rPr lang="en-US" sz="3700" kern="1200" dirty="0">
                <a:solidFill>
                  <a:schemeClr val="bg1"/>
                </a:solidFill>
                <a:latin typeface="+mj-lt"/>
                <a:ea typeface="+mj-ea"/>
                <a:cs typeface="+mj-cs"/>
              </a:rPr>
            </a:br>
            <a:r>
              <a:rPr lang="en-US" sz="3700" kern="1200" dirty="0">
                <a:solidFill>
                  <a:schemeClr val="bg1"/>
                </a:solidFill>
                <a:latin typeface="+mj-lt"/>
                <a:ea typeface="+mj-ea"/>
                <a:cs typeface="+mj-cs"/>
              </a:rPr>
              <a:t>2025 YTD No Outliers </a:t>
            </a:r>
          </a:p>
        </p:txBody>
      </p:sp>
      <p:sp>
        <p:nvSpPr>
          <p:cNvPr id="6" name="TextBox 5"/>
          <p:cNvSpPr txBox="1"/>
          <p:nvPr/>
        </p:nvSpPr>
        <p:spPr>
          <a:xfrm>
            <a:off x="789708" y="3640633"/>
            <a:ext cx="5631417" cy="2487212"/>
          </a:xfrm>
          <a:prstGeom prst="rect">
            <a:avLst/>
          </a:prstGeom>
        </p:spPr>
        <p:txBody>
          <a:bodyPr vert="horz" lIns="91440" tIns="45720" rIns="91440" bIns="45720" rtlCol="0" anchor="ctr">
            <a:normAutofit/>
          </a:bodyPr>
          <a:lstStyle/>
          <a:p>
            <a:pPr>
              <a:lnSpc>
                <a:spcPct val="90000"/>
              </a:lnSpc>
              <a:spcBef>
                <a:spcPts val="1000"/>
              </a:spcBef>
            </a:pPr>
            <a:r>
              <a:rPr lang="en-US" sz="2400" kern="1200" dirty="0">
                <a:solidFill>
                  <a:schemeClr val="tx2"/>
                </a:solidFill>
                <a:latin typeface="+mn-lt"/>
                <a:ea typeface="+mn-ea"/>
                <a:cs typeface="+mn-cs"/>
              </a:rPr>
              <a:t>Plans with &gt; 250 Patients)</a:t>
            </a:r>
          </a:p>
        </p:txBody>
      </p:sp>
      <p:graphicFrame>
        <p:nvGraphicFramePr>
          <p:cNvPr id="4" name="Table 3">
            <a:extLst>
              <a:ext uri="{FF2B5EF4-FFF2-40B4-BE49-F238E27FC236}">
                <a16:creationId xmlns:a16="http://schemas.microsoft.com/office/drawing/2014/main" id="{11805215-AFD3-8E4D-1029-3ADA6344FD9D}"/>
              </a:ext>
            </a:extLst>
          </p:cNvPr>
          <p:cNvGraphicFramePr>
            <a:graphicFrameLocks noGrp="1"/>
          </p:cNvGraphicFramePr>
          <p:nvPr>
            <p:extLst>
              <p:ext uri="{D42A27DB-BD31-4B8C-83A1-F6EECF244321}">
                <p14:modId xmlns:p14="http://schemas.microsoft.com/office/powerpoint/2010/main" val="1564845801"/>
              </p:ext>
            </p:extLst>
          </p:nvPr>
        </p:nvGraphicFramePr>
        <p:xfrm>
          <a:off x="6739177" y="222086"/>
          <a:ext cx="4978400" cy="6507241"/>
        </p:xfrm>
        <a:graphic>
          <a:graphicData uri="http://schemas.openxmlformats.org/drawingml/2006/table">
            <a:tbl>
              <a:tblPr>
                <a:tableStyleId>{69CF1AB2-1976-4502-BF36-3FF5EA218861}</a:tableStyleId>
              </a:tblPr>
              <a:tblGrid>
                <a:gridCol w="2870200">
                  <a:extLst>
                    <a:ext uri="{9D8B030D-6E8A-4147-A177-3AD203B41FA5}">
                      <a16:colId xmlns:a16="http://schemas.microsoft.com/office/drawing/2014/main" val="1385841860"/>
                    </a:ext>
                  </a:extLst>
                </a:gridCol>
                <a:gridCol w="787400">
                  <a:extLst>
                    <a:ext uri="{9D8B030D-6E8A-4147-A177-3AD203B41FA5}">
                      <a16:colId xmlns:a16="http://schemas.microsoft.com/office/drawing/2014/main" val="871139329"/>
                    </a:ext>
                  </a:extLst>
                </a:gridCol>
                <a:gridCol w="723900">
                  <a:extLst>
                    <a:ext uri="{9D8B030D-6E8A-4147-A177-3AD203B41FA5}">
                      <a16:colId xmlns:a16="http://schemas.microsoft.com/office/drawing/2014/main" val="1233384056"/>
                    </a:ext>
                  </a:extLst>
                </a:gridCol>
                <a:gridCol w="596900">
                  <a:extLst>
                    <a:ext uri="{9D8B030D-6E8A-4147-A177-3AD203B41FA5}">
                      <a16:colId xmlns:a16="http://schemas.microsoft.com/office/drawing/2014/main" val="549639225"/>
                    </a:ext>
                  </a:extLst>
                </a:gridCol>
              </a:tblGrid>
              <a:tr h="400984">
                <a:tc>
                  <a:txBody>
                    <a:bodyPr/>
                    <a:lstStyle/>
                    <a:p>
                      <a:pPr algn="ctr" fontAlgn="ctr">
                        <a:buNone/>
                      </a:pPr>
                      <a:r>
                        <a:rPr lang="en-US" sz="1400" u="none" strike="noStrike">
                          <a:effectLst/>
                        </a:rPr>
                        <a:t>Name</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Distinct Patients</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Distinct Claims</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Days to File</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889080391"/>
                  </a:ext>
                </a:extLst>
              </a:tr>
              <a:tr h="400984">
                <a:tc>
                  <a:txBody>
                    <a:bodyPr/>
                    <a:lstStyle/>
                    <a:p>
                      <a:pPr algn="ctr" fontAlgn="ctr">
                        <a:buNone/>
                      </a:pPr>
                      <a:r>
                        <a:rPr lang="en-US" sz="1400" u="none" strike="noStrike">
                          <a:effectLst/>
                        </a:rPr>
                        <a:t>AMBETTER FROM SUNSHINE HEALTH</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3,655</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19,839</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28</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497540111"/>
                  </a:ext>
                </a:extLst>
              </a:tr>
              <a:tr h="400984">
                <a:tc>
                  <a:txBody>
                    <a:bodyPr/>
                    <a:lstStyle/>
                    <a:p>
                      <a:pPr algn="ctr" fontAlgn="ctr">
                        <a:buNone/>
                      </a:pPr>
                      <a:r>
                        <a:rPr lang="en-US" sz="1400" u="none" strike="noStrike">
                          <a:effectLst/>
                        </a:rPr>
                        <a:t>FLORIDA MEDICAID</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657</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2,400</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24</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431638422"/>
                  </a:ext>
                </a:extLst>
              </a:tr>
              <a:tr h="400984">
                <a:tc>
                  <a:txBody>
                    <a:bodyPr/>
                    <a:lstStyle/>
                    <a:p>
                      <a:pPr algn="ctr" fontAlgn="ctr">
                        <a:buNone/>
                      </a:pPr>
                      <a:r>
                        <a:rPr lang="en-US" sz="1400" u="none" strike="noStrike">
                          <a:effectLst/>
                        </a:rPr>
                        <a:t>Alignment Health Care</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430</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1,471</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20</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322396833"/>
                  </a:ext>
                </a:extLst>
              </a:tr>
              <a:tr h="400984">
                <a:tc>
                  <a:txBody>
                    <a:bodyPr/>
                    <a:lstStyle/>
                    <a:p>
                      <a:pPr algn="ctr" fontAlgn="ctr">
                        <a:buNone/>
                      </a:pPr>
                      <a:r>
                        <a:rPr lang="en-US" sz="1400" u="none" strike="noStrike">
                          <a:effectLst/>
                        </a:rPr>
                        <a:t>OSCAR HEALTH</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1,755</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10,041</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20</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518104062"/>
                  </a:ext>
                </a:extLst>
              </a:tr>
              <a:tr h="400984">
                <a:tc>
                  <a:txBody>
                    <a:bodyPr/>
                    <a:lstStyle/>
                    <a:p>
                      <a:pPr algn="ctr" fontAlgn="ctr">
                        <a:buNone/>
                      </a:pPr>
                      <a:r>
                        <a:rPr lang="en-US" sz="1400" u="none" strike="noStrike">
                          <a:effectLst/>
                        </a:rPr>
                        <a:t>MOLINA HEALTHCARE OF CALIFORNIA</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367</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1,302</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18</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543046430"/>
                  </a:ext>
                </a:extLst>
              </a:tr>
              <a:tr h="400984">
                <a:tc>
                  <a:txBody>
                    <a:bodyPr/>
                    <a:lstStyle/>
                    <a:p>
                      <a:pPr algn="ctr" fontAlgn="ctr">
                        <a:buNone/>
                      </a:pPr>
                      <a:r>
                        <a:rPr lang="en-US" sz="1400" u="none" strike="noStrike">
                          <a:effectLst/>
                        </a:rPr>
                        <a:t>CALIFORNIA MEDI-CAL</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425</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1,888</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18</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689394794"/>
                  </a:ext>
                </a:extLst>
              </a:tr>
              <a:tr h="400984">
                <a:tc>
                  <a:txBody>
                    <a:bodyPr/>
                    <a:lstStyle/>
                    <a:p>
                      <a:pPr algn="ctr" fontAlgn="ctr">
                        <a:buNone/>
                      </a:pPr>
                      <a:r>
                        <a:rPr lang="en-US" sz="1400" u="none" strike="noStrike" dirty="0">
                          <a:effectLst/>
                          <a:highlight>
                            <a:srgbClr val="FFFF00"/>
                          </a:highlight>
                        </a:rPr>
                        <a:t>CLOVER HEALTH</a:t>
                      </a:r>
                      <a:endParaRPr lang="en-US" sz="1400" b="0" i="0" u="none" strike="noStrike" dirty="0">
                        <a:solidFill>
                          <a:srgbClr val="000000"/>
                        </a:solidFill>
                        <a:effectLst/>
                        <a:highlight>
                          <a:srgbClr val="FFFF00"/>
                        </a:highligh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highlight>
                            <a:srgbClr val="FFFF00"/>
                          </a:highlight>
                        </a:rPr>
                        <a:t>370</a:t>
                      </a:r>
                      <a:endParaRPr lang="en-US" sz="1400" b="0" i="0" u="none" strike="noStrike" dirty="0">
                        <a:solidFill>
                          <a:srgbClr val="000000"/>
                        </a:solidFill>
                        <a:effectLst/>
                        <a:highlight>
                          <a:srgbClr val="FFFF00"/>
                        </a:highligh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highlight>
                            <a:srgbClr val="FFFF00"/>
                          </a:highlight>
                        </a:rPr>
                        <a:t>1,856</a:t>
                      </a:r>
                      <a:endParaRPr lang="en-US" sz="1400" b="0" i="0" u="none" strike="noStrike" dirty="0">
                        <a:solidFill>
                          <a:srgbClr val="000000"/>
                        </a:solidFill>
                        <a:effectLst/>
                        <a:highlight>
                          <a:srgbClr val="FFFF00"/>
                        </a:highligh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highlight>
                            <a:srgbClr val="FFFF00"/>
                          </a:highlight>
                        </a:rPr>
                        <a:t>17</a:t>
                      </a:r>
                      <a:endParaRPr lang="en-US" sz="1400" b="0" i="0" u="none" strike="noStrike" dirty="0">
                        <a:solidFill>
                          <a:srgbClr val="000000"/>
                        </a:solidFill>
                        <a:effectLst/>
                        <a:highlight>
                          <a:srgbClr val="FFFF00"/>
                        </a:highlight>
                        <a:latin typeface="Arial" panose="020B0604020202020204" pitchFamily="34" charset="0"/>
                      </a:endParaRPr>
                    </a:p>
                  </a:txBody>
                  <a:tcPr marL="4763" marR="4763" marT="4763" marB="0" anchor="ctr"/>
                </a:tc>
                <a:extLst>
                  <a:ext uri="{0D108BD9-81ED-4DB2-BD59-A6C34878D82A}">
                    <a16:rowId xmlns:a16="http://schemas.microsoft.com/office/drawing/2014/main" val="3450924699"/>
                  </a:ext>
                </a:extLst>
              </a:tr>
              <a:tr h="400984">
                <a:tc>
                  <a:txBody>
                    <a:bodyPr/>
                    <a:lstStyle/>
                    <a:p>
                      <a:pPr algn="ctr" fontAlgn="ctr">
                        <a:buNone/>
                      </a:pPr>
                      <a:r>
                        <a:rPr lang="en-US" sz="1400" u="none" strike="noStrike" dirty="0">
                          <a:effectLst/>
                        </a:rPr>
                        <a:t>ARIZONA COMPLETE HEALTH </a:t>
                      </a:r>
                      <a:endParaRPr lang="en-US" sz="1400" b="0" i="0" u="none" strike="noStrike" dirty="0">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rPr>
                        <a:t>464</a:t>
                      </a:r>
                      <a:endParaRPr lang="en-US" sz="1400" b="0" i="0" u="none" strike="noStrike" dirty="0">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2,471</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17</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4121088359"/>
                  </a:ext>
                </a:extLst>
              </a:tr>
              <a:tr h="400984">
                <a:tc>
                  <a:txBody>
                    <a:bodyPr/>
                    <a:lstStyle/>
                    <a:p>
                      <a:pPr algn="ctr" fontAlgn="ctr">
                        <a:buNone/>
                      </a:pPr>
                      <a:r>
                        <a:rPr lang="en-US" sz="1400" u="none" strike="noStrike">
                          <a:effectLst/>
                        </a:rPr>
                        <a:t>CAL OPTIMA DIRECT</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748</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2,945</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16</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996760957"/>
                  </a:ext>
                </a:extLst>
              </a:tr>
              <a:tr h="400984">
                <a:tc>
                  <a:txBody>
                    <a:bodyPr/>
                    <a:lstStyle/>
                    <a:p>
                      <a:pPr algn="ctr" fontAlgn="ctr">
                        <a:buNone/>
                      </a:pPr>
                      <a:r>
                        <a:rPr lang="en-US" sz="1400" u="none" strike="noStrike">
                          <a:effectLst/>
                        </a:rPr>
                        <a:t>HARMONY HEALTH PLAN OF ILLINOIS, INDIANA, MISSOURI</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2,373</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9,648</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16</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815272629"/>
                  </a:ext>
                </a:extLst>
              </a:tr>
              <a:tr h="400984">
                <a:tc>
                  <a:txBody>
                    <a:bodyPr/>
                    <a:lstStyle/>
                    <a:p>
                      <a:pPr algn="ctr" fontAlgn="ctr">
                        <a:buNone/>
                      </a:pPr>
                      <a:r>
                        <a:rPr lang="en-US" sz="1400" u="none" strike="noStrike">
                          <a:effectLst/>
                        </a:rPr>
                        <a:t>INDEPENDENCE BLUE CROSS PERSONAL CHOICE</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1,155</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4,035</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15</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4151932151"/>
                  </a:ext>
                </a:extLst>
              </a:tr>
              <a:tr h="400984">
                <a:tc>
                  <a:txBody>
                    <a:bodyPr/>
                    <a:lstStyle/>
                    <a:p>
                      <a:pPr algn="ctr" fontAlgn="ctr">
                        <a:buNone/>
                      </a:pPr>
                      <a:r>
                        <a:rPr lang="en-US" sz="1400" u="none" strike="noStrike">
                          <a:effectLst/>
                        </a:rPr>
                        <a:t>PREFERRED CARE PARTNERS</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359</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1,810</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15</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962799155"/>
                  </a:ext>
                </a:extLst>
              </a:tr>
              <a:tr h="400984">
                <a:tc>
                  <a:txBody>
                    <a:bodyPr/>
                    <a:lstStyle/>
                    <a:p>
                      <a:pPr algn="ctr" fontAlgn="ctr">
                        <a:buNone/>
                      </a:pPr>
                      <a:r>
                        <a:rPr lang="en-US" sz="1400" u="none" strike="noStrike">
                          <a:effectLst/>
                        </a:rPr>
                        <a:t>Kern Health Systems</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582</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1,106</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15</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4287298192"/>
                  </a:ext>
                </a:extLst>
              </a:tr>
              <a:tr h="400984">
                <a:tc>
                  <a:txBody>
                    <a:bodyPr/>
                    <a:lstStyle/>
                    <a:p>
                      <a:pPr algn="ctr" fontAlgn="ctr">
                        <a:buNone/>
                      </a:pPr>
                      <a:r>
                        <a:rPr lang="en-US" sz="1400" u="none" strike="noStrike">
                          <a:effectLst/>
                        </a:rPr>
                        <a:t>ANTHEM BLUE CROSS</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2,738</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10,140</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15</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532795491"/>
                  </a:ext>
                </a:extLst>
              </a:tr>
              <a:tr h="400984">
                <a:tc>
                  <a:txBody>
                    <a:bodyPr/>
                    <a:lstStyle/>
                    <a:p>
                      <a:pPr algn="ctr" fontAlgn="ctr">
                        <a:buNone/>
                      </a:pPr>
                      <a:r>
                        <a:rPr lang="en-US" sz="1400" u="none" strike="noStrike">
                          <a:effectLst/>
                        </a:rPr>
                        <a:t>AMVI / PROSPECT HEALTH NETWORK</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377</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1,366</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rPr>
                        <a:t>15</a:t>
                      </a:r>
                      <a:endParaRPr lang="en-US" sz="1400" b="0" i="0" u="none" strike="noStrike" dirty="0">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4140326399"/>
                  </a:ext>
                </a:extLst>
              </a:tr>
            </a:tbl>
          </a:graphicData>
        </a:graphic>
      </p:graphicFrame>
    </p:spTree>
    <p:extLst>
      <p:ext uri="{BB962C8B-B14F-4D97-AF65-F5344CB8AC3E}">
        <p14:creationId xmlns:p14="http://schemas.microsoft.com/office/powerpoint/2010/main" val="2121694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ACD801-224B-6B6B-F878-5C81B4CDF78E}"/>
            </a:ext>
          </a:extLst>
        </p:cNvPr>
        <p:cNvGrpSpPr/>
        <p:nvPr/>
      </p:nvGrpSpPr>
      <p:grpSpPr>
        <a:xfrm>
          <a:off x="0" y="0"/>
          <a:ext cx="0" cy="0"/>
          <a:chOff x="0" y="0"/>
          <a:chExt cx="0" cy="0"/>
        </a:xfrm>
      </p:grpSpPr>
      <p:sp useBgFill="1">
        <p:nvSpPr>
          <p:cNvPr id="19" name="Slide Background Fill">
            <a:extLst>
              <a:ext uri="{FF2B5EF4-FFF2-40B4-BE49-F238E27FC236}">
                <a16:creationId xmlns:a16="http://schemas.microsoft.com/office/drawing/2014/main" id="{E4B53A20-859B-59BB-7052-960CD8777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lor Cover">
            <a:extLst>
              <a:ext uri="{FF2B5EF4-FFF2-40B4-BE49-F238E27FC236}">
                <a16:creationId xmlns:a16="http://schemas.microsoft.com/office/drawing/2014/main" id="{2B8006E3-B607-B2B0-A9D3-21B2AB744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EACE4BC8-96AF-46B1-7684-CC413665C7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24" name="Color">
              <a:extLst>
                <a:ext uri="{FF2B5EF4-FFF2-40B4-BE49-F238E27FC236}">
                  <a16:creationId xmlns:a16="http://schemas.microsoft.com/office/drawing/2014/main" id="{ACCB47CF-B77A-5838-5E87-6C0B7264F8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2F79876C-A15B-7CF2-00C3-DF99E446F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3D9E8FB0-E58A-150A-875E-1FA31A667E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8" name="Freeform: Shape 27">
              <a:extLst>
                <a:ext uri="{FF2B5EF4-FFF2-40B4-BE49-F238E27FC236}">
                  <a16:creationId xmlns:a16="http://schemas.microsoft.com/office/drawing/2014/main" id="{E46E4245-1BAD-909E-9ABF-2C1D61476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4E8A4C28-8664-BD46-0095-C18B2751B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5CF4E77A-A83B-6F3A-6F8F-795DBA313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CD4CAE7B-4473-BC9A-D4A7-E949FD3A5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CFC2229F-9C01-1F14-1691-164318D69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2416DB71-E635-9F89-41A2-4FE333453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FA308301-8F30-7EA4-2A8F-C9236ED3E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20F9EDA8-9ED4-E024-1EED-38A19C161A86}"/>
              </a:ext>
            </a:extLst>
          </p:cNvPr>
          <p:cNvSpPr>
            <a:spLocks noGrp="1"/>
          </p:cNvSpPr>
          <p:nvPr>
            <p:ph type="title"/>
          </p:nvPr>
        </p:nvSpPr>
        <p:spPr>
          <a:xfrm>
            <a:off x="294223" y="986518"/>
            <a:ext cx="5633531" cy="2226769"/>
          </a:xfrm>
        </p:spPr>
        <p:txBody>
          <a:bodyPr vert="horz" lIns="91440" tIns="45720" rIns="91440" bIns="45720" rtlCol="0" anchor="ctr">
            <a:normAutofit/>
          </a:bodyPr>
          <a:lstStyle/>
          <a:p>
            <a:r>
              <a:rPr lang="en-US" sz="3700" kern="1200" dirty="0">
                <a:solidFill>
                  <a:schemeClr val="bg1"/>
                </a:solidFill>
                <a:latin typeface="+mj-lt"/>
                <a:ea typeface="+mj-ea"/>
                <a:cs typeface="+mj-cs"/>
              </a:rPr>
              <a:t>Top Plans--NJ Days to File for Injectable Drugs </a:t>
            </a:r>
            <a:br>
              <a:rPr lang="en-US" sz="3700" kern="1200" dirty="0">
                <a:solidFill>
                  <a:schemeClr val="bg1"/>
                </a:solidFill>
                <a:latin typeface="+mj-lt"/>
                <a:ea typeface="+mj-ea"/>
                <a:cs typeface="+mj-cs"/>
              </a:rPr>
            </a:br>
            <a:r>
              <a:rPr lang="en-US" sz="3700" kern="1200" dirty="0">
                <a:solidFill>
                  <a:schemeClr val="bg1"/>
                </a:solidFill>
                <a:latin typeface="+mj-lt"/>
                <a:ea typeface="+mj-ea"/>
                <a:cs typeface="+mj-cs"/>
              </a:rPr>
              <a:t>2025 YTD No Outliers </a:t>
            </a:r>
          </a:p>
        </p:txBody>
      </p:sp>
      <p:sp>
        <p:nvSpPr>
          <p:cNvPr id="6" name="TextBox 5">
            <a:extLst>
              <a:ext uri="{FF2B5EF4-FFF2-40B4-BE49-F238E27FC236}">
                <a16:creationId xmlns:a16="http://schemas.microsoft.com/office/drawing/2014/main" id="{6A41CD46-C717-07AA-CDE3-C517FD78C820}"/>
              </a:ext>
            </a:extLst>
          </p:cNvPr>
          <p:cNvSpPr txBox="1"/>
          <p:nvPr/>
        </p:nvSpPr>
        <p:spPr>
          <a:xfrm>
            <a:off x="789708" y="3640633"/>
            <a:ext cx="5631417" cy="2487212"/>
          </a:xfrm>
          <a:prstGeom prst="rect">
            <a:avLst/>
          </a:prstGeom>
        </p:spPr>
        <p:txBody>
          <a:bodyPr vert="horz" lIns="91440" tIns="45720" rIns="91440" bIns="45720" rtlCol="0" anchor="ctr">
            <a:normAutofit/>
          </a:bodyPr>
          <a:lstStyle/>
          <a:p>
            <a:pPr>
              <a:lnSpc>
                <a:spcPct val="90000"/>
              </a:lnSpc>
              <a:spcBef>
                <a:spcPts val="1000"/>
              </a:spcBef>
            </a:pPr>
            <a:r>
              <a:rPr lang="en-US" sz="2400" kern="1200" dirty="0">
                <a:solidFill>
                  <a:schemeClr val="tx2"/>
                </a:solidFill>
                <a:latin typeface="+mn-lt"/>
                <a:ea typeface="+mn-ea"/>
                <a:cs typeface="+mn-cs"/>
              </a:rPr>
              <a:t>Plans with &gt; 20 Patients)</a:t>
            </a:r>
          </a:p>
        </p:txBody>
      </p:sp>
      <p:graphicFrame>
        <p:nvGraphicFramePr>
          <p:cNvPr id="3" name="Table 2">
            <a:extLst>
              <a:ext uri="{FF2B5EF4-FFF2-40B4-BE49-F238E27FC236}">
                <a16:creationId xmlns:a16="http://schemas.microsoft.com/office/drawing/2014/main" id="{E1B8666C-60F5-01E3-C8F1-7EFE56130703}"/>
              </a:ext>
            </a:extLst>
          </p:cNvPr>
          <p:cNvGraphicFramePr>
            <a:graphicFrameLocks noGrp="1"/>
          </p:cNvGraphicFramePr>
          <p:nvPr>
            <p:extLst>
              <p:ext uri="{D42A27DB-BD31-4B8C-83A1-F6EECF244321}">
                <p14:modId xmlns:p14="http://schemas.microsoft.com/office/powerpoint/2010/main" val="3922810171"/>
              </p:ext>
            </p:extLst>
          </p:nvPr>
        </p:nvGraphicFramePr>
        <p:xfrm>
          <a:off x="6218159" y="189590"/>
          <a:ext cx="5501403" cy="6602732"/>
        </p:xfrm>
        <a:graphic>
          <a:graphicData uri="http://schemas.openxmlformats.org/drawingml/2006/table">
            <a:tbl>
              <a:tblPr>
                <a:tableStyleId>{69CF1AB2-1976-4502-BF36-3FF5EA218861}</a:tableStyleId>
              </a:tblPr>
              <a:tblGrid>
                <a:gridCol w="3098158">
                  <a:extLst>
                    <a:ext uri="{9D8B030D-6E8A-4147-A177-3AD203B41FA5}">
                      <a16:colId xmlns:a16="http://schemas.microsoft.com/office/drawing/2014/main" val="2053257963"/>
                    </a:ext>
                  </a:extLst>
                </a:gridCol>
                <a:gridCol w="897598">
                  <a:extLst>
                    <a:ext uri="{9D8B030D-6E8A-4147-A177-3AD203B41FA5}">
                      <a16:colId xmlns:a16="http://schemas.microsoft.com/office/drawing/2014/main" val="871882057"/>
                    </a:ext>
                  </a:extLst>
                </a:gridCol>
                <a:gridCol w="825211">
                  <a:extLst>
                    <a:ext uri="{9D8B030D-6E8A-4147-A177-3AD203B41FA5}">
                      <a16:colId xmlns:a16="http://schemas.microsoft.com/office/drawing/2014/main" val="1421793160"/>
                    </a:ext>
                  </a:extLst>
                </a:gridCol>
                <a:gridCol w="680436">
                  <a:extLst>
                    <a:ext uri="{9D8B030D-6E8A-4147-A177-3AD203B41FA5}">
                      <a16:colId xmlns:a16="http://schemas.microsoft.com/office/drawing/2014/main" val="635271980"/>
                    </a:ext>
                  </a:extLst>
                </a:gridCol>
              </a:tblGrid>
              <a:tr h="448535">
                <a:tc>
                  <a:txBody>
                    <a:bodyPr/>
                    <a:lstStyle/>
                    <a:p>
                      <a:pPr algn="ctr" fontAlgn="ctr">
                        <a:buNone/>
                      </a:pPr>
                      <a:r>
                        <a:rPr lang="en-US" sz="1400" u="none" strike="noStrike">
                          <a:effectLst/>
                        </a:rPr>
                        <a:t>Name</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Distinct Patients</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Distinct Claims</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Days to File</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961833808"/>
                  </a:ext>
                </a:extLst>
              </a:tr>
              <a:tr h="400716">
                <a:tc>
                  <a:txBody>
                    <a:bodyPr/>
                    <a:lstStyle/>
                    <a:p>
                      <a:pPr algn="ctr" fontAlgn="ctr">
                        <a:buNone/>
                      </a:pPr>
                      <a:r>
                        <a:rPr lang="en-US" sz="1400" u="none" strike="noStrike">
                          <a:effectLst/>
                        </a:rPr>
                        <a:t>AMERICHOICE OF NJ (MEDICAID NJ)</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52</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261</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24</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8434380"/>
                  </a:ext>
                </a:extLst>
              </a:tr>
              <a:tr h="448535">
                <a:tc>
                  <a:txBody>
                    <a:bodyPr/>
                    <a:lstStyle/>
                    <a:p>
                      <a:pPr algn="ctr" fontAlgn="ctr">
                        <a:buNone/>
                      </a:pPr>
                      <a:r>
                        <a:rPr lang="en-US" sz="1400" u="none" strike="noStrike">
                          <a:effectLst/>
                        </a:rPr>
                        <a:t>PENNSYLVANIA INDEPENDENCE AMERIHEALTH NJ PPO</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99</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364</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17</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913186200"/>
                  </a:ext>
                </a:extLst>
              </a:tr>
              <a:tr h="400716">
                <a:tc>
                  <a:txBody>
                    <a:bodyPr/>
                    <a:lstStyle/>
                    <a:p>
                      <a:pPr algn="ctr" fontAlgn="ctr">
                        <a:buNone/>
                      </a:pPr>
                      <a:r>
                        <a:rPr lang="en-US" sz="1400" u="none" strike="noStrike">
                          <a:effectLst/>
                        </a:rPr>
                        <a:t>CLOVER HEALTH</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341</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1,776</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17</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887405513"/>
                  </a:ext>
                </a:extLst>
              </a:tr>
              <a:tr h="400716">
                <a:tc>
                  <a:txBody>
                    <a:bodyPr/>
                    <a:lstStyle/>
                    <a:p>
                      <a:pPr algn="ctr" fontAlgn="ctr">
                        <a:buNone/>
                      </a:pPr>
                      <a:r>
                        <a:rPr lang="en-US" sz="1400" u="none" strike="noStrike">
                          <a:effectLst/>
                        </a:rPr>
                        <a:t>AMERIHEALTH ADMINISTRATORS, INC.</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28</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119</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16</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745185141"/>
                  </a:ext>
                </a:extLst>
              </a:tr>
              <a:tr h="400716">
                <a:tc>
                  <a:txBody>
                    <a:bodyPr/>
                    <a:lstStyle/>
                    <a:p>
                      <a:pPr algn="ctr" fontAlgn="ctr">
                        <a:buNone/>
                      </a:pPr>
                      <a:r>
                        <a:rPr lang="en-US" sz="1400" u="none" strike="noStrike">
                          <a:effectLst/>
                        </a:rPr>
                        <a:t>RETIRED RAILROAD MEDICARE</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37</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168</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14</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041536034"/>
                  </a:ext>
                </a:extLst>
              </a:tr>
              <a:tr h="448535">
                <a:tc>
                  <a:txBody>
                    <a:bodyPr/>
                    <a:lstStyle/>
                    <a:p>
                      <a:pPr algn="ctr" fontAlgn="ctr">
                        <a:buNone/>
                      </a:pPr>
                      <a:r>
                        <a:rPr lang="en-US" sz="1400" u="none" strike="noStrike">
                          <a:effectLst/>
                        </a:rPr>
                        <a:t>INDEPENDENCE BLUE CROSS PERSONAL CHOICE</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42</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152</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14</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619562187"/>
                  </a:ext>
                </a:extLst>
              </a:tr>
              <a:tr h="400716">
                <a:tc>
                  <a:txBody>
                    <a:bodyPr/>
                    <a:lstStyle/>
                    <a:p>
                      <a:pPr algn="ctr" fontAlgn="ctr">
                        <a:buNone/>
                      </a:pPr>
                      <a:r>
                        <a:rPr lang="en-US" sz="1400" u="none" strike="noStrike">
                          <a:effectLst/>
                        </a:rPr>
                        <a:t>HORIZON NJ HEALTH</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542</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2,846</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13</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428038376"/>
                  </a:ext>
                </a:extLst>
              </a:tr>
              <a:tr h="400716">
                <a:tc>
                  <a:txBody>
                    <a:bodyPr/>
                    <a:lstStyle/>
                    <a:p>
                      <a:pPr algn="ctr" fontAlgn="ctr">
                        <a:buNone/>
                      </a:pPr>
                      <a:r>
                        <a:rPr lang="en-US" sz="1400" u="none" strike="noStrike">
                          <a:effectLst/>
                        </a:rPr>
                        <a:t>UNITED HEALTHCARE</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1,273</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6,021</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13</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307774595"/>
                  </a:ext>
                </a:extLst>
              </a:tr>
              <a:tr h="400716">
                <a:tc>
                  <a:txBody>
                    <a:bodyPr/>
                    <a:lstStyle/>
                    <a:p>
                      <a:pPr algn="ctr" fontAlgn="ctr">
                        <a:buNone/>
                      </a:pPr>
                      <a:r>
                        <a:rPr lang="en-US" sz="1400" u="none" strike="noStrike">
                          <a:effectLst/>
                        </a:rPr>
                        <a:t>Humana</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125</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618</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12</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905749765"/>
                  </a:ext>
                </a:extLst>
              </a:tr>
              <a:tr h="448535">
                <a:tc>
                  <a:txBody>
                    <a:bodyPr/>
                    <a:lstStyle/>
                    <a:p>
                      <a:pPr algn="ctr" fontAlgn="ctr">
                        <a:buNone/>
                      </a:pPr>
                      <a:r>
                        <a:rPr lang="en-US" sz="1400" u="none" strike="noStrike">
                          <a:effectLst/>
                        </a:rPr>
                        <a:t>MDWISE SELECT HEALTH NETWORK/PSYCH</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27</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102</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9</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24197936"/>
                  </a:ext>
                </a:extLst>
              </a:tr>
              <a:tr h="400716">
                <a:tc>
                  <a:txBody>
                    <a:bodyPr/>
                    <a:lstStyle/>
                    <a:p>
                      <a:pPr algn="ctr" fontAlgn="ctr">
                        <a:buNone/>
                      </a:pPr>
                      <a:r>
                        <a:rPr lang="en-US" sz="1400" u="none" strike="noStrike">
                          <a:effectLst/>
                        </a:rPr>
                        <a:t>OXFORD HEALTH PLANS</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180</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739</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9</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4086627682"/>
                  </a:ext>
                </a:extLst>
              </a:tr>
              <a:tr h="400716">
                <a:tc>
                  <a:txBody>
                    <a:bodyPr/>
                    <a:lstStyle/>
                    <a:p>
                      <a:pPr algn="ctr" fontAlgn="ctr">
                        <a:buNone/>
                      </a:pPr>
                      <a:r>
                        <a:rPr lang="en-US" sz="1400" u="none" strike="noStrike">
                          <a:effectLst/>
                        </a:rPr>
                        <a:t>HORIZON BLUE SHIELD OF NEW JERSEY</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2,706</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11,840</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8</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847452449"/>
                  </a:ext>
                </a:extLst>
              </a:tr>
              <a:tr h="400716">
                <a:tc>
                  <a:txBody>
                    <a:bodyPr/>
                    <a:lstStyle/>
                    <a:p>
                      <a:pPr algn="ctr" fontAlgn="ctr">
                        <a:buNone/>
                      </a:pPr>
                      <a:r>
                        <a:rPr lang="en-US" sz="1400" u="none" strike="noStrike">
                          <a:effectLst/>
                        </a:rPr>
                        <a:t>AETNA</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2,584</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14,716</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8</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4181557818"/>
                  </a:ext>
                </a:extLst>
              </a:tr>
              <a:tr h="400716">
                <a:tc>
                  <a:txBody>
                    <a:bodyPr/>
                    <a:lstStyle/>
                    <a:p>
                      <a:pPr algn="ctr" fontAlgn="ctr">
                        <a:buNone/>
                      </a:pPr>
                      <a:r>
                        <a:rPr lang="en-US" sz="1400" u="none" strike="noStrike">
                          <a:effectLst/>
                        </a:rPr>
                        <a:t>NEW JERSEY MEDICARE</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4,185</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21,953</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7</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597634656"/>
                  </a:ext>
                </a:extLst>
              </a:tr>
              <a:tr h="400716">
                <a:tc>
                  <a:txBody>
                    <a:bodyPr/>
                    <a:lstStyle/>
                    <a:p>
                      <a:pPr algn="ctr" fontAlgn="ctr">
                        <a:buNone/>
                      </a:pPr>
                      <a:r>
                        <a:rPr lang="en-US" sz="1400" u="none" strike="noStrike">
                          <a:effectLst/>
                        </a:rPr>
                        <a:t>United Healthcare Direct</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168</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777</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rPr>
                        <a:t>7</a:t>
                      </a:r>
                      <a:endParaRPr lang="en-US" sz="1400" b="0" i="0" u="none" strike="noStrike" dirty="0">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102923411"/>
                  </a:ext>
                </a:extLst>
              </a:tr>
            </a:tbl>
          </a:graphicData>
        </a:graphic>
      </p:graphicFrame>
    </p:spTree>
    <p:extLst>
      <p:ext uri="{BB962C8B-B14F-4D97-AF65-F5344CB8AC3E}">
        <p14:creationId xmlns:p14="http://schemas.microsoft.com/office/powerpoint/2010/main" val="3132246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1629" y="640080"/>
            <a:ext cx="4225290" cy="5578816"/>
          </a:xfrm>
        </p:spPr>
        <p:txBody>
          <a:bodyPr>
            <a:normAutofit/>
          </a:bodyPr>
          <a:lstStyle/>
          <a:p>
            <a:pPr algn="ctr"/>
            <a:r>
              <a:rPr lang="en-US" dirty="0">
                <a:solidFill>
                  <a:srgbClr val="FFFFFF"/>
                </a:solidFill>
              </a:rPr>
              <a:t>Top Payers US: Days To Pay-Injectable Drugs 2025 YTD</a:t>
            </a:r>
            <a:br>
              <a:rPr lang="en-US" dirty="0">
                <a:solidFill>
                  <a:srgbClr val="FFFFFF"/>
                </a:solidFill>
              </a:rPr>
            </a:br>
            <a:r>
              <a:rPr lang="en-US" dirty="0">
                <a:solidFill>
                  <a:srgbClr val="FFFFFF"/>
                </a:solidFill>
              </a:rPr>
              <a:t>(No Outliers; &gt; 2000 claims) </a:t>
            </a:r>
          </a:p>
        </p:txBody>
      </p:sp>
      <p:graphicFrame>
        <p:nvGraphicFramePr>
          <p:cNvPr id="3" name="Table 2">
            <a:extLst>
              <a:ext uri="{FF2B5EF4-FFF2-40B4-BE49-F238E27FC236}">
                <a16:creationId xmlns:a16="http://schemas.microsoft.com/office/drawing/2014/main" id="{5FBB586D-E29D-9E1A-3477-D19621F13836}"/>
              </a:ext>
            </a:extLst>
          </p:cNvPr>
          <p:cNvGraphicFramePr>
            <a:graphicFrameLocks noGrp="1"/>
          </p:cNvGraphicFramePr>
          <p:nvPr>
            <p:extLst>
              <p:ext uri="{D42A27DB-BD31-4B8C-83A1-F6EECF244321}">
                <p14:modId xmlns:p14="http://schemas.microsoft.com/office/powerpoint/2010/main" val="822109038"/>
              </p:ext>
            </p:extLst>
          </p:nvPr>
        </p:nvGraphicFramePr>
        <p:xfrm>
          <a:off x="5821081" y="179294"/>
          <a:ext cx="5749290" cy="6167712"/>
        </p:xfrm>
        <a:graphic>
          <a:graphicData uri="http://schemas.openxmlformats.org/drawingml/2006/table">
            <a:tbl>
              <a:tblPr>
                <a:tableStyleId>{22838BEF-8BB2-4498-84A7-C5851F593DF1}</a:tableStyleId>
              </a:tblPr>
              <a:tblGrid>
                <a:gridCol w="3589421">
                  <a:extLst>
                    <a:ext uri="{9D8B030D-6E8A-4147-A177-3AD203B41FA5}">
                      <a16:colId xmlns:a16="http://schemas.microsoft.com/office/drawing/2014/main" val="1922549200"/>
                    </a:ext>
                  </a:extLst>
                </a:gridCol>
                <a:gridCol w="1196474">
                  <a:extLst>
                    <a:ext uri="{9D8B030D-6E8A-4147-A177-3AD203B41FA5}">
                      <a16:colId xmlns:a16="http://schemas.microsoft.com/office/drawing/2014/main" val="3951918116"/>
                    </a:ext>
                  </a:extLst>
                </a:gridCol>
                <a:gridCol w="963395">
                  <a:extLst>
                    <a:ext uri="{9D8B030D-6E8A-4147-A177-3AD203B41FA5}">
                      <a16:colId xmlns:a16="http://schemas.microsoft.com/office/drawing/2014/main" val="1001134401"/>
                    </a:ext>
                  </a:extLst>
                </a:gridCol>
              </a:tblGrid>
              <a:tr h="385482">
                <a:tc>
                  <a:txBody>
                    <a:bodyPr/>
                    <a:lstStyle/>
                    <a:p>
                      <a:pPr algn="ctr" fontAlgn="ctr">
                        <a:buNone/>
                      </a:pPr>
                      <a:r>
                        <a:rPr lang="en-US" sz="1200" u="none" strike="noStrike" dirty="0">
                          <a:effectLst/>
                        </a:rPr>
                        <a:t>Name</a:t>
                      </a:r>
                      <a:endParaRPr lang="en-US" sz="1200" b="1" i="0" u="none" strike="noStrike" dirty="0">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Distinct Claims</a:t>
                      </a:r>
                      <a:endParaRPr lang="en-US" sz="1200" b="1"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Days to Pay</a:t>
                      </a:r>
                      <a:endParaRPr lang="en-US" sz="1200" b="1"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547527038"/>
                  </a:ext>
                </a:extLst>
              </a:tr>
              <a:tr h="385482">
                <a:tc>
                  <a:txBody>
                    <a:bodyPr/>
                    <a:lstStyle/>
                    <a:p>
                      <a:pPr algn="ctr" fontAlgn="ctr">
                        <a:buNone/>
                      </a:pPr>
                      <a:r>
                        <a:rPr lang="en-US" sz="1200" u="none" strike="noStrike">
                          <a:effectLst/>
                        </a:rPr>
                        <a:t>MEDSOLUTIONS, INC.</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5,739</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35</a:t>
                      </a:r>
                      <a:endParaRPr lang="en-US" sz="12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787611477"/>
                  </a:ext>
                </a:extLst>
              </a:tr>
              <a:tr h="385482">
                <a:tc>
                  <a:txBody>
                    <a:bodyPr/>
                    <a:lstStyle/>
                    <a:p>
                      <a:pPr algn="ctr" fontAlgn="ctr">
                        <a:buNone/>
                      </a:pPr>
                      <a:r>
                        <a:rPr lang="en-US" sz="1200" u="none" strike="noStrike">
                          <a:effectLst/>
                        </a:rPr>
                        <a:t>OPTIMUM HEALTHCARE</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7,780</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33</a:t>
                      </a:r>
                      <a:endParaRPr lang="en-US" sz="12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013048416"/>
                  </a:ext>
                </a:extLst>
              </a:tr>
              <a:tr h="385482">
                <a:tc>
                  <a:txBody>
                    <a:bodyPr/>
                    <a:lstStyle/>
                    <a:p>
                      <a:pPr algn="ctr" fontAlgn="ctr">
                        <a:buNone/>
                      </a:pPr>
                      <a:r>
                        <a:rPr lang="en-US" sz="1200" u="none" strike="noStrike" dirty="0">
                          <a:effectLst/>
                          <a:highlight>
                            <a:srgbClr val="FFFF00"/>
                          </a:highlight>
                        </a:rPr>
                        <a:t>HORIZON NJ HEALTH</a:t>
                      </a:r>
                      <a:endParaRPr lang="en-US" sz="1200" b="0" i="0" u="none" strike="noStrike" dirty="0">
                        <a:solidFill>
                          <a:srgbClr val="000000"/>
                        </a:solidFill>
                        <a:effectLst/>
                        <a:highlight>
                          <a:srgbClr val="FFFF00"/>
                        </a:highlight>
                        <a:latin typeface="Arial" panose="020B0604020202020204" pitchFamily="34" charset="0"/>
                      </a:endParaRPr>
                    </a:p>
                  </a:txBody>
                  <a:tcPr marL="4763" marR="4763" marT="4763" marB="0" anchor="ctr"/>
                </a:tc>
                <a:tc>
                  <a:txBody>
                    <a:bodyPr/>
                    <a:lstStyle/>
                    <a:p>
                      <a:pPr algn="ctr" fontAlgn="ctr">
                        <a:buNone/>
                      </a:pPr>
                      <a:r>
                        <a:rPr lang="en-US" sz="1200" u="none" strike="noStrike" dirty="0">
                          <a:effectLst/>
                          <a:highlight>
                            <a:srgbClr val="FFFF00"/>
                          </a:highlight>
                        </a:rPr>
                        <a:t>2,445</a:t>
                      </a:r>
                      <a:endParaRPr lang="en-US" sz="1200" b="0" i="0" u="none" strike="noStrike" dirty="0">
                        <a:solidFill>
                          <a:srgbClr val="000000"/>
                        </a:solidFill>
                        <a:effectLst/>
                        <a:highlight>
                          <a:srgbClr val="FFFF00"/>
                        </a:highlight>
                        <a:latin typeface="Arial" panose="020B0604020202020204" pitchFamily="34" charset="0"/>
                      </a:endParaRPr>
                    </a:p>
                  </a:txBody>
                  <a:tcPr marL="4763" marR="4763" marT="4763" marB="0" anchor="ctr"/>
                </a:tc>
                <a:tc>
                  <a:txBody>
                    <a:bodyPr/>
                    <a:lstStyle/>
                    <a:p>
                      <a:pPr algn="ctr" fontAlgn="ctr">
                        <a:buNone/>
                      </a:pPr>
                      <a:r>
                        <a:rPr lang="en-US" sz="1200" u="none" strike="noStrike" dirty="0">
                          <a:effectLst/>
                          <a:highlight>
                            <a:srgbClr val="FFFF00"/>
                          </a:highlight>
                        </a:rPr>
                        <a:t>32</a:t>
                      </a:r>
                      <a:endParaRPr lang="en-US" sz="1200" b="0" i="0" u="none" strike="noStrike" dirty="0">
                        <a:solidFill>
                          <a:srgbClr val="000000"/>
                        </a:solidFill>
                        <a:effectLst/>
                        <a:highlight>
                          <a:srgbClr val="FFFF00"/>
                        </a:highlight>
                        <a:latin typeface="Arial" panose="020B0604020202020204" pitchFamily="34" charset="0"/>
                      </a:endParaRPr>
                    </a:p>
                  </a:txBody>
                  <a:tcPr marL="4763" marR="4763" marT="4763" marB="0" anchor="ctr"/>
                </a:tc>
                <a:extLst>
                  <a:ext uri="{0D108BD9-81ED-4DB2-BD59-A6C34878D82A}">
                    <a16:rowId xmlns:a16="http://schemas.microsoft.com/office/drawing/2014/main" val="3864605721"/>
                  </a:ext>
                </a:extLst>
              </a:tr>
              <a:tr h="385482">
                <a:tc>
                  <a:txBody>
                    <a:bodyPr/>
                    <a:lstStyle/>
                    <a:p>
                      <a:pPr algn="ctr" fontAlgn="ctr">
                        <a:buNone/>
                      </a:pPr>
                      <a:r>
                        <a:rPr lang="en-US" sz="1200" u="none" strike="noStrike">
                          <a:effectLst/>
                        </a:rPr>
                        <a:t>FREEDOM HEALTH</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6,333</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32</a:t>
                      </a:r>
                      <a:endParaRPr lang="en-US" sz="12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142147671"/>
                  </a:ext>
                </a:extLst>
              </a:tr>
              <a:tr h="385482">
                <a:tc>
                  <a:txBody>
                    <a:bodyPr/>
                    <a:lstStyle/>
                    <a:p>
                      <a:pPr algn="ctr" fontAlgn="ctr">
                        <a:buNone/>
                      </a:pPr>
                      <a:r>
                        <a:rPr lang="en-US" sz="1200" u="none" strike="noStrike">
                          <a:effectLst/>
                        </a:rPr>
                        <a:t>INDEPENDENCE BLUE CROSS PERSONAL CHOICE</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3,363</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31</a:t>
                      </a:r>
                      <a:endParaRPr lang="en-US" sz="12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569418697"/>
                  </a:ext>
                </a:extLst>
              </a:tr>
              <a:tr h="385482">
                <a:tc>
                  <a:txBody>
                    <a:bodyPr/>
                    <a:lstStyle/>
                    <a:p>
                      <a:pPr algn="ctr" fontAlgn="ctr">
                        <a:buNone/>
                      </a:pPr>
                      <a:r>
                        <a:rPr lang="en-US" sz="1200" u="none" strike="noStrike">
                          <a:effectLst/>
                        </a:rPr>
                        <a:t>Medicare Nevada Part B</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5,835</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31</a:t>
                      </a:r>
                      <a:endParaRPr lang="en-US" sz="12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234626779"/>
                  </a:ext>
                </a:extLst>
              </a:tr>
              <a:tr h="385482">
                <a:tc>
                  <a:txBody>
                    <a:bodyPr/>
                    <a:lstStyle/>
                    <a:p>
                      <a:pPr algn="ctr" fontAlgn="ctr">
                        <a:buNone/>
                      </a:pPr>
                      <a:r>
                        <a:rPr lang="en-US" sz="1200" u="none" strike="noStrike">
                          <a:effectLst/>
                        </a:rPr>
                        <a:t>UMR</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3,623</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31</a:t>
                      </a:r>
                      <a:endParaRPr lang="en-US" sz="12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810615585"/>
                  </a:ext>
                </a:extLst>
              </a:tr>
              <a:tr h="385482">
                <a:tc>
                  <a:txBody>
                    <a:bodyPr/>
                    <a:lstStyle/>
                    <a:p>
                      <a:pPr algn="ctr" fontAlgn="ctr">
                        <a:buNone/>
                      </a:pPr>
                      <a:r>
                        <a:rPr lang="en-US" sz="1200" u="none" strike="noStrike">
                          <a:effectLst/>
                        </a:rPr>
                        <a:t>HEATLHCARE LA, IPA</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7,239</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31</a:t>
                      </a:r>
                      <a:endParaRPr lang="en-US" sz="12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160781968"/>
                  </a:ext>
                </a:extLst>
              </a:tr>
              <a:tr h="385482">
                <a:tc>
                  <a:txBody>
                    <a:bodyPr/>
                    <a:lstStyle/>
                    <a:p>
                      <a:pPr algn="ctr" fontAlgn="ctr">
                        <a:buNone/>
                      </a:pPr>
                      <a:r>
                        <a:rPr lang="en-US" sz="1200" u="none" strike="noStrike">
                          <a:effectLst/>
                        </a:rPr>
                        <a:t>UTAH BLUE SHIELD</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2,248</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30</a:t>
                      </a:r>
                      <a:endParaRPr lang="en-US" sz="12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253721877"/>
                  </a:ext>
                </a:extLst>
              </a:tr>
              <a:tr h="385482">
                <a:tc>
                  <a:txBody>
                    <a:bodyPr/>
                    <a:lstStyle/>
                    <a:p>
                      <a:pPr algn="ctr" fontAlgn="ctr">
                        <a:buNone/>
                      </a:pPr>
                      <a:r>
                        <a:rPr lang="en-US" sz="1200" u="none" strike="noStrike">
                          <a:effectLst/>
                        </a:rPr>
                        <a:t>CARE PLUS</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3,685</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30</a:t>
                      </a:r>
                      <a:endParaRPr lang="en-US" sz="12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809398991"/>
                  </a:ext>
                </a:extLst>
              </a:tr>
              <a:tr h="385482">
                <a:tc>
                  <a:txBody>
                    <a:bodyPr/>
                    <a:lstStyle/>
                    <a:p>
                      <a:pPr algn="ctr" fontAlgn="ctr">
                        <a:buNone/>
                      </a:pPr>
                      <a:r>
                        <a:rPr lang="en-US" sz="1200" u="none" strike="noStrike">
                          <a:effectLst/>
                        </a:rPr>
                        <a:t>RETIRED RAILROAD MEDICARE</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6,838</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30</a:t>
                      </a:r>
                      <a:endParaRPr lang="en-US" sz="12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202675449"/>
                  </a:ext>
                </a:extLst>
              </a:tr>
              <a:tr h="385482">
                <a:tc>
                  <a:txBody>
                    <a:bodyPr/>
                    <a:lstStyle/>
                    <a:p>
                      <a:pPr algn="ctr" fontAlgn="ctr">
                        <a:buNone/>
                      </a:pPr>
                      <a:r>
                        <a:rPr lang="en-US" sz="1200" u="none" strike="noStrike">
                          <a:effectLst/>
                        </a:rPr>
                        <a:t>FLORIDA MEDICARE</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276,011</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30</a:t>
                      </a:r>
                      <a:endParaRPr lang="en-US" sz="12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053909441"/>
                  </a:ext>
                </a:extLst>
              </a:tr>
              <a:tr h="385482">
                <a:tc>
                  <a:txBody>
                    <a:bodyPr/>
                    <a:lstStyle/>
                    <a:p>
                      <a:pPr algn="ctr" fontAlgn="ctr">
                        <a:buNone/>
                      </a:pPr>
                      <a:r>
                        <a:rPr lang="en-US" sz="1200" u="none" strike="noStrike">
                          <a:effectLst/>
                        </a:rPr>
                        <a:t>COMMUNITY PREFERRED HEALTH PLAN</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18,469</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29</a:t>
                      </a:r>
                      <a:endParaRPr lang="en-US" sz="12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924468334"/>
                  </a:ext>
                </a:extLst>
              </a:tr>
              <a:tr h="385482">
                <a:tc>
                  <a:txBody>
                    <a:bodyPr/>
                    <a:lstStyle/>
                    <a:p>
                      <a:pPr algn="ctr" fontAlgn="ctr">
                        <a:buNone/>
                      </a:pPr>
                      <a:r>
                        <a:rPr lang="en-US" sz="1200" u="none" strike="noStrike">
                          <a:effectLst/>
                        </a:rPr>
                        <a:t>BIND</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2,338</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28</a:t>
                      </a:r>
                      <a:endParaRPr lang="en-US" sz="12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783598495"/>
                  </a:ext>
                </a:extLst>
              </a:tr>
              <a:tr h="385482">
                <a:tc>
                  <a:txBody>
                    <a:bodyPr/>
                    <a:lstStyle/>
                    <a:p>
                      <a:pPr algn="ctr" fontAlgn="ctr">
                        <a:buNone/>
                      </a:pPr>
                      <a:r>
                        <a:rPr lang="en-US" sz="1200" u="none" strike="noStrike">
                          <a:effectLst/>
                        </a:rPr>
                        <a:t>ARIZONA MEDICARE</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a:effectLst/>
                        </a:rPr>
                        <a:t>31,036</a:t>
                      </a:r>
                      <a:endParaRPr lang="en-US" sz="12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200" u="none" strike="noStrike" dirty="0">
                          <a:effectLst/>
                        </a:rPr>
                        <a:t>28</a:t>
                      </a:r>
                      <a:endParaRPr lang="en-US" sz="1200" b="0" i="0" u="none" strike="noStrike" dirty="0">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709476124"/>
                  </a:ext>
                </a:extLst>
              </a:tr>
            </a:tbl>
          </a:graphicData>
        </a:graphic>
      </p:graphicFrame>
    </p:spTree>
    <p:extLst>
      <p:ext uri="{BB962C8B-B14F-4D97-AF65-F5344CB8AC3E}">
        <p14:creationId xmlns:p14="http://schemas.microsoft.com/office/powerpoint/2010/main" val="37417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1629" y="640080"/>
            <a:ext cx="4225290" cy="5578816"/>
          </a:xfrm>
        </p:spPr>
        <p:txBody>
          <a:bodyPr>
            <a:normAutofit/>
          </a:bodyPr>
          <a:lstStyle/>
          <a:p>
            <a:pPr algn="ctr"/>
            <a:r>
              <a:rPr lang="en-US" dirty="0">
                <a:solidFill>
                  <a:srgbClr val="FFFFFF"/>
                </a:solidFill>
              </a:rPr>
              <a:t>Top Payers NJ: Days To Pay-Injectable Drugs YTD</a:t>
            </a:r>
            <a:br>
              <a:rPr lang="en-US" dirty="0">
                <a:solidFill>
                  <a:srgbClr val="FFFFFF"/>
                </a:solidFill>
              </a:rPr>
            </a:br>
            <a:r>
              <a:rPr lang="en-US" dirty="0">
                <a:solidFill>
                  <a:srgbClr val="FFFFFF"/>
                </a:solidFill>
              </a:rPr>
              <a:t>(No Outliers; &gt; 20 claims) </a:t>
            </a:r>
          </a:p>
        </p:txBody>
      </p:sp>
      <p:graphicFrame>
        <p:nvGraphicFramePr>
          <p:cNvPr id="3" name="Table 2">
            <a:extLst>
              <a:ext uri="{FF2B5EF4-FFF2-40B4-BE49-F238E27FC236}">
                <a16:creationId xmlns:a16="http://schemas.microsoft.com/office/drawing/2014/main" id="{604276EB-F0AB-0029-4204-ABEF2F3283FA}"/>
              </a:ext>
            </a:extLst>
          </p:cNvPr>
          <p:cNvGraphicFramePr>
            <a:graphicFrameLocks noGrp="1"/>
          </p:cNvGraphicFramePr>
          <p:nvPr>
            <p:extLst>
              <p:ext uri="{D42A27DB-BD31-4B8C-83A1-F6EECF244321}">
                <p14:modId xmlns:p14="http://schemas.microsoft.com/office/powerpoint/2010/main" val="3051517709"/>
              </p:ext>
            </p:extLst>
          </p:nvPr>
        </p:nvGraphicFramePr>
        <p:xfrm>
          <a:off x="5640059" y="202930"/>
          <a:ext cx="5930311" cy="6188619"/>
        </p:xfrm>
        <a:graphic>
          <a:graphicData uri="http://schemas.openxmlformats.org/drawingml/2006/table">
            <a:tbl>
              <a:tblPr>
                <a:tableStyleId>{69CF1AB2-1976-4502-BF36-3FF5EA218861}</a:tableStyleId>
              </a:tblPr>
              <a:tblGrid>
                <a:gridCol w="4187107">
                  <a:extLst>
                    <a:ext uri="{9D8B030D-6E8A-4147-A177-3AD203B41FA5}">
                      <a16:colId xmlns:a16="http://schemas.microsoft.com/office/drawing/2014/main" val="1735570178"/>
                    </a:ext>
                  </a:extLst>
                </a:gridCol>
                <a:gridCol w="871602">
                  <a:extLst>
                    <a:ext uri="{9D8B030D-6E8A-4147-A177-3AD203B41FA5}">
                      <a16:colId xmlns:a16="http://schemas.microsoft.com/office/drawing/2014/main" val="1552369754"/>
                    </a:ext>
                  </a:extLst>
                </a:gridCol>
                <a:gridCol w="871602">
                  <a:extLst>
                    <a:ext uri="{9D8B030D-6E8A-4147-A177-3AD203B41FA5}">
                      <a16:colId xmlns:a16="http://schemas.microsoft.com/office/drawing/2014/main" val="931589419"/>
                    </a:ext>
                  </a:extLst>
                </a:gridCol>
              </a:tblGrid>
              <a:tr h="359821">
                <a:tc>
                  <a:txBody>
                    <a:bodyPr/>
                    <a:lstStyle/>
                    <a:p>
                      <a:pPr algn="ctr" fontAlgn="ctr">
                        <a:buNone/>
                      </a:pPr>
                      <a:r>
                        <a:rPr lang="en-US" sz="1400" u="none" strike="noStrike">
                          <a:effectLst/>
                        </a:rPr>
                        <a:t>Name</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Distinct Claims</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Days to Pay</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8085353"/>
                  </a:ext>
                </a:extLst>
              </a:tr>
              <a:tr h="359821">
                <a:tc>
                  <a:txBody>
                    <a:bodyPr/>
                    <a:lstStyle/>
                    <a:p>
                      <a:pPr algn="ctr" fontAlgn="ctr">
                        <a:buNone/>
                      </a:pPr>
                      <a:r>
                        <a:rPr lang="en-US" sz="1400" u="none" strike="noStrike">
                          <a:effectLst/>
                        </a:rPr>
                        <a:t>NEW JERSEY MEDICARE</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20,483</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25</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4223125827"/>
                  </a:ext>
                </a:extLst>
              </a:tr>
              <a:tr h="359821">
                <a:tc>
                  <a:txBody>
                    <a:bodyPr/>
                    <a:lstStyle/>
                    <a:p>
                      <a:pPr algn="ctr" fontAlgn="ctr">
                        <a:buNone/>
                      </a:pPr>
                      <a:r>
                        <a:rPr lang="en-US" sz="1400" u="none" strike="noStrike">
                          <a:effectLst/>
                        </a:rPr>
                        <a:t>AETNA</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11,472</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22</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419762837"/>
                  </a:ext>
                </a:extLst>
              </a:tr>
              <a:tr h="359821">
                <a:tc>
                  <a:txBody>
                    <a:bodyPr/>
                    <a:lstStyle/>
                    <a:p>
                      <a:pPr algn="ctr" fontAlgn="ctr">
                        <a:buNone/>
                      </a:pPr>
                      <a:r>
                        <a:rPr lang="en-US" sz="1400" u="none" strike="noStrike">
                          <a:effectLst/>
                        </a:rPr>
                        <a:t>HORIZON BLUE SHIELD OF NEW JERSEY</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10,589</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21</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835345994"/>
                  </a:ext>
                </a:extLst>
              </a:tr>
              <a:tr h="359821">
                <a:tc>
                  <a:txBody>
                    <a:bodyPr/>
                    <a:lstStyle/>
                    <a:p>
                      <a:pPr algn="ctr" fontAlgn="ctr">
                        <a:buNone/>
                      </a:pPr>
                      <a:r>
                        <a:rPr lang="en-US" sz="1400" u="none" strike="noStrike">
                          <a:effectLst/>
                        </a:rPr>
                        <a:t>UNITED HEALTHCARE</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4,939</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29</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044420444"/>
                  </a:ext>
                </a:extLst>
              </a:tr>
              <a:tr h="359821">
                <a:tc>
                  <a:txBody>
                    <a:bodyPr/>
                    <a:lstStyle/>
                    <a:p>
                      <a:pPr algn="ctr" fontAlgn="ctr">
                        <a:buNone/>
                      </a:pPr>
                      <a:r>
                        <a:rPr lang="en-US" sz="1400" u="none" strike="noStrike">
                          <a:effectLst/>
                        </a:rPr>
                        <a:t>Medicare New Jersey Part B</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3,534</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21</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4214335783"/>
                  </a:ext>
                </a:extLst>
              </a:tr>
              <a:tr h="359821">
                <a:tc>
                  <a:txBody>
                    <a:bodyPr/>
                    <a:lstStyle/>
                    <a:p>
                      <a:pPr algn="ctr" fontAlgn="ctr">
                        <a:buNone/>
                      </a:pPr>
                      <a:r>
                        <a:rPr lang="en-US" sz="1400" u="none" strike="noStrike">
                          <a:effectLst/>
                        </a:rPr>
                        <a:t>HORIZON NJ HEALTH</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2,444</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32</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505849671"/>
                  </a:ext>
                </a:extLst>
              </a:tr>
              <a:tr h="359821">
                <a:tc>
                  <a:txBody>
                    <a:bodyPr/>
                    <a:lstStyle/>
                    <a:p>
                      <a:pPr algn="ctr" fontAlgn="ctr">
                        <a:buNone/>
                      </a:pPr>
                      <a:r>
                        <a:rPr lang="en-US" sz="1400" u="none" strike="noStrike">
                          <a:effectLst/>
                        </a:rPr>
                        <a:t>CIGNA</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1,725</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18</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363855218"/>
                  </a:ext>
                </a:extLst>
              </a:tr>
              <a:tr h="359821">
                <a:tc>
                  <a:txBody>
                    <a:bodyPr/>
                    <a:lstStyle/>
                    <a:p>
                      <a:pPr algn="ctr" fontAlgn="ctr">
                        <a:buNone/>
                      </a:pPr>
                      <a:r>
                        <a:rPr lang="en-US" sz="1400" u="none" strike="noStrike">
                          <a:effectLst/>
                        </a:rPr>
                        <a:t>CLOVER HEALTH</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1,194</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21</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082983932"/>
                  </a:ext>
                </a:extLst>
              </a:tr>
              <a:tr h="359821">
                <a:tc>
                  <a:txBody>
                    <a:bodyPr/>
                    <a:lstStyle/>
                    <a:p>
                      <a:pPr algn="ctr" fontAlgn="ctr">
                        <a:buNone/>
                      </a:pPr>
                      <a:r>
                        <a:rPr lang="en-US" sz="1400" u="none" strike="noStrike">
                          <a:effectLst/>
                        </a:rPr>
                        <a:t>Horizon BCBS New Jersey</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741</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17</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767665391"/>
                  </a:ext>
                </a:extLst>
              </a:tr>
              <a:tr h="359821">
                <a:tc>
                  <a:txBody>
                    <a:bodyPr/>
                    <a:lstStyle/>
                    <a:p>
                      <a:pPr algn="ctr" fontAlgn="ctr">
                        <a:buNone/>
                      </a:pPr>
                      <a:r>
                        <a:rPr lang="en-US" sz="1400" u="none" strike="noStrike">
                          <a:effectLst/>
                        </a:rPr>
                        <a:t>OXFORD HEALTH PLANS</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668</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27</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130753127"/>
                  </a:ext>
                </a:extLst>
              </a:tr>
              <a:tr h="359821">
                <a:tc>
                  <a:txBody>
                    <a:bodyPr/>
                    <a:lstStyle/>
                    <a:p>
                      <a:pPr algn="ctr" fontAlgn="ctr">
                        <a:buNone/>
                      </a:pPr>
                      <a:r>
                        <a:rPr lang="en-US" sz="1400" u="none" strike="noStrike">
                          <a:effectLst/>
                        </a:rPr>
                        <a:t>United Healthcare Direct</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560</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30</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403074331"/>
                  </a:ext>
                </a:extLst>
              </a:tr>
              <a:tr h="359821">
                <a:tc>
                  <a:txBody>
                    <a:bodyPr/>
                    <a:lstStyle/>
                    <a:p>
                      <a:pPr algn="ctr" fontAlgn="ctr">
                        <a:buNone/>
                      </a:pPr>
                      <a:r>
                        <a:rPr lang="en-US" sz="1400" u="none" strike="noStrike">
                          <a:effectLst/>
                        </a:rPr>
                        <a:t>Braven Health</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536</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17</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4219648066"/>
                  </a:ext>
                </a:extLst>
              </a:tr>
              <a:tr h="359821">
                <a:tc>
                  <a:txBody>
                    <a:bodyPr/>
                    <a:lstStyle/>
                    <a:p>
                      <a:pPr algn="ctr" fontAlgn="ctr">
                        <a:buNone/>
                      </a:pPr>
                      <a:r>
                        <a:rPr lang="en-US" sz="1400" u="none" strike="noStrike">
                          <a:effectLst/>
                        </a:rPr>
                        <a:t>Humana</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523</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17</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258308498"/>
                  </a:ext>
                </a:extLst>
              </a:tr>
              <a:tr h="359821">
                <a:tc>
                  <a:txBody>
                    <a:bodyPr/>
                    <a:lstStyle/>
                    <a:p>
                      <a:pPr algn="ctr" fontAlgn="ctr">
                        <a:buNone/>
                      </a:pPr>
                      <a:r>
                        <a:rPr lang="en-US" sz="1400" u="none" strike="noStrike">
                          <a:effectLst/>
                        </a:rPr>
                        <a:t>PENNSYLVANIA INDEPENDENCE AMERIHEALTH NJ PPO</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304</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38</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869088166"/>
                  </a:ext>
                </a:extLst>
              </a:tr>
              <a:tr h="359821">
                <a:tc>
                  <a:txBody>
                    <a:bodyPr/>
                    <a:lstStyle/>
                    <a:p>
                      <a:pPr algn="ctr" fontAlgn="ctr">
                        <a:buNone/>
                      </a:pPr>
                      <a:r>
                        <a:rPr lang="en-US" sz="1400" u="none" strike="noStrike">
                          <a:effectLst/>
                        </a:rPr>
                        <a:t>COMMUNITY PREFERRED HEALTH PLAN</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231</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26</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618388862"/>
                  </a:ext>
                </a:extLst>
              </a:tr>
              <a:tr h="359821">
                <a:tc>
                  <a:txBody>
                    <a:bodyPr/>
                    <a:lstStyle/>
                    <a:p>
                      <a:pPr algn="ctr" fontAlgn="ctr">
                        <a:buNone/>
                      </a:pPr>
                      <a:r>
                        <a:rPr lang="en-US" sz="1400" u="none" strike="noStrike">
                          <a:effectLst/>
                        </a:rPr>
                        <a:t>OPTUM VA CCN</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214</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rPr>
                        <a:t>16</a:t>
                      </a:r>
                      <a:endParaRPr lang="en-US" sz="1400" b="0" i="0" u="none" strike="noStrike" dirty="0">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4116370286"/>
                  </a:ext>
                </a:extLst>
              </a:tr>
            </a:tbl>
          </a:graphicData>
        </a:graphic>
      </p:graphicFrame>
    </p:spTree>
    <p:extLst>
      <p:ext uri="{BB962C8B-B14F-4D97-AF65-F5344CB8AC3E}">
        <p14:creationId xmlns:p14="http://schemas.microsoft.com/office/powerpoint/2010/main" val="638869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6094105" y="802955"/>
            <a:ext cx="4977976" cy="1454051"/>
          </a:xfrm>
        </p:spPr>
        <p:txBody>
          <a:bodyPr>
            <a:normAutofit/>
          </a:bodyPr>
          <a:lstStyle/>
          <a:p>
            <a:r>
              <a:rPr lang="en-US" sz="3600">
                <a:solidFill>
                  <a:schemeClr val="tx2"/>
                </a:solidFill>
              </a:rPr>
              <a:t>Agenda</a:t>
            </a:r>
          </a:p>
        </p:txBody>
      </p:sp>
      <p:pic>
        <p:nvPicPr>
          <p:cNvPr id="33" name="Graphic 32" descr="Checkmark">
            <a:extLst>
              <a:ext uri="{FF2B5EF4-FFF2-40B4-BE49-F238E27FC236}">
                <a16:creationId xmlns:a16="http://schemas.microsoft.com/office/drawing/2014/main" id="{6468D63D-FFD3-DD16-7EB4-F5F23A0E0C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6" name="Content Placeholder 5"/>
          <p:cNvSpPr>
            <a:spLocks noGrp="1"/>
          </p:cNvSpPr>
          <p:nvPr>
            <p:ph idx="1"/>
          </p:nvPr>
        </p:nvSpPr>
        <p:spPr>
          <a:xfrm>
            <a:off x="6090574" y="2421682"/>
            <a:ext cx="4977578" cy="3639289"/>
          </a:xfrm>
        </p:spPr>
        <p:txBody>
          <a:bodyPr anchor="ctr">
            <a:normAutofit/>
          </a:bodyPr>
          <a:lstStyle/>
          <a:p>
            <a:r>
              <a:rPr lang="en-US" sz="1500">
                <a:solidFill>
                  <a:schemeClr val="tx2"/>
                </a:solidFill>
              </a:rPr>
              <a:t>focalPoint Data Set</a:t>
            </a:r>
          </a:p>
          <a:p>
            <a:r>
              <a:rPr lang="en-US" sz="1500">
                <a:solidFill>
                  <a:schemeClr val="tx2"/>
                </a:solidFill>
              </a:rPr>
              <a:t>Buy and Bill Drugs</a:t>
            </a:r>
          </a:p>
          <a:p>
            <a:pPr lvl="1">
              <a:buFont typeface="Wingdings" charset="2"/>
              <a:buChar char="q"/>
            </a:pPr>
            <a:r>
              <a:rPr lang="en-US" sz="1500">
                <a:solidFill>
                  <a:schemeClr val="tx2"/>
                </a:solidFill>
              </a:rPr>
              <a:t>Days to Pay</a:t>
            </a:r>
          </a:p>
          <a:p>
            <a:pPr lvl="1">
              <a:buFont typeface="Wingdings" charset="2"/>
              <a:buChar char="q"/>
            </a:pPr>
            <a:r>
              <a:rPr lang="en-US" sz="1500">
                <a:solidFill>
                  <a:schemeClr val="tx2"/>
                </a:solidFill>
              </a:rPr>
              <a:t> Days to File</a:t>
            </a:r>
          </a:p>
          <a:p>
            <a:pPr lvl="1">
              <a:buFont typeface="Wingdings" charset="2"/>
              <a:buChar char="q"/>
            </a:pPr>
            <a:r>
              <a:rPr lang="en-US" sz="1500">
                <a:solidFill>
                  <a:schemeClr val="tx2"/>
                </a:solidFill>
              </a:rPr>
              <a:t>Top Tens</a:t>
            </a:r>
          </a:p>
          <a:p>
            <a:pPr lvl="1">
              <a:buFont typeface="Wingdings" charset="2"/>
              <a:buChar char="q"/>
            </a:pPr>
            <a:r>
              <a:rPr lang="en-US" sz="1500">
                <a:solidFill>
                  <a:schemeClr val="tx2"/>
                </a:solidFill>
              </a:rPr>
              <a:t> Profiling</a:t>
            </a:r>
          </a:p>
          <a:p>
            <a:pPr lvl="1">
              <a:buFont typeface="Wingdings" charset="2"/>
              <a:buChar char="q"/>
            </a:pPr>
            <a:r>
              <a:rPr lang="en-US" sz="1500">
                <a:solidFill>
                  <a:schemeClr val="tx2"/>
                </a:solidFill>
              </a:rPr>
              <a:t> Clean Claims</a:t>
            </a:r>
          </a:p>
          <a:p>
            <a:r>
              <a:rPr lang="en-US" sz="1500">
                <a:solidFill>
                  <a:schemeClr val="tx2"/>
                </a:solidFill>
              </a:rPr>
              <a:t> Denials</a:t>
            </a:r>
          </a:p>
          <a:p>
            <a:pPr lvl="1">
              <a:buFont typeface="Wingdings" charset="2"/>
              <a:buChar char="q"/>
            </a:pPr>
            <a:r>
              <a:rPr lang="en-US" sz="1500">
                <a:solidFill>
                  <a:schemeClr val="tx2"/>
                </a:solidFill>
              </a:rPr>
              <a:t> Denial Rates</a:t>
            </a:r>
          </a:p>
          <a:p>
            <a:pPr lvl="1">
              <a:buFont typeface="Wingdings" charset="2"/>
              <a:buChar char="q"/>
            </a:pPr>
            <a:r>
              <a:rPr lang="en-US" sz="1500">
                <a:solidFill>
                  <a:schemeClr val="tx2"/>
                </a:solidFill>
              </a:rPr>
              <a:t> Top Denial Codes</a:t>
            </a:r>
          </a:p>
          <a:p>
            <a:pPr lvl="1">
              <a:buFont typeface="Wingdings" charset="2"/>
              <a:buChar char="q"/>
            </a:pPr>
            <a:r>
              <a:rPr lang="en-US" sz="1500">
                <a:solidFill>
                  <a:schemeClr val="tx2"/>
                </a:solidFill>
              </a:rPr>
              <a:t> What To Do???</a:t>
            </a:r>
          </a:p>
          <a:p>
            <a:r>
              <a:rPr lang="en-US" sz="1500">
                <a:solidFill>
                  <a:schemeClr val="tx2"/>
                </a:solidFill>
              </a:rPr>
              <a:t>Spotlight on Payers</a:t>
            </a:r>
          </a:p>
          <a:p>
            <a:pPr lvl="1">
              <a:buFont typeface="Wingdings" charset="2"/>
              <a:buChar char="q"/>
            </a:pPr>
            <a:endParaRPr lang="en-US" sz="1500">
              <a:solidFill>
                <a:schemeClr val="tx2"/>
              </a:solidFill>
            </a:endParaRPr>
          </a:p>
          <a:p>
            <a:pPr lvl="1">
              <a:buFont typeface="Wingdings" charset="2"/>
              <a:buChar char="q"/>
            </a:pPr>
            <a:endParaRPr lang="en-US" sz="1500">
              <a:solidFill>
                <a:schemeClr val="tx2"/>
              </a:solidFill>
            </a:endParaRPr>
          </a:p>
          <a:p>
            <a:pPr lvl="4">
              <a:buFont typeface="Wingdings" charset="2"/>
              <a:buChar char="q"/>
            </a:pPr>
            <a:endParaRPr lang="en-US" sz="1500">
              <a:solidFill>
                <a:schemeClr val="tx2"/>
              </a:solidFill>
            </a:endParaRPr>
          </a:p>
        </p:txBody>
      </p:sp>
      <p:grpSp>
        <p:nvGrpSpPr>
          <p:cNvPr id="34" name="Group 3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8" name="Freeform: Shape 17">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lide Number Placeholder 2"/>
          <p:cNvSpPr>
            <a:spLocks noGrp="1"/>
          </p:cNvSpPr>
          <p:nvPr>
            <p:ph type="sldNum" sz="quarter" idx="12"/>
          </p:nvPr>
        </p:nvSpPr>
        <p:spPr>
          <a:xfrm>
            <a:off x="8610600" y="6356350"/>
            <a:ext cx="2743200" cy="365125"/>
          </a:xfrm>
        </p:spPr>
        <p:txBody>
          <a:bodyPr>
            <a:normAutofit/>
          </a:bodyPr>
          <a:lstStyle/>
          <a:p>
            <a:pPr>
              <a:spcAft>
                <a:spcPts val="600"/>
              </a:spcAft>
            </a:pPr>
            <a:fld id="{89DBC060-E208-494B-B9E1-A435D7A34E8B}" type="slidenum">
              <a:rPr lang="en-US" smtClean="0"/>
              <a:pPr>
                <a:spcAft>
                  <a:spcPts val="600"/>
                </a:spcAft>
              </a:pPr>
              <a:t>3</a:t>
            </a:fld>
            <a:endParaRPr lang="en-US"/>
          </a:p>
        </p:txBody>
      </p:sp>
    </p:spTree>
    <p:extLst>
      <p:ext uri="{BB962C8B-B14F-4D97-AF65-F5344CB8AC3E}">
        <p14:creationId xmlns:p14="http://schemas.microsoft.com/office/powerpoint/2010/main" val="509644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Spotlights</a:t>
            </a:r>
          </a:p>
        </p:txBody>
      </p:sp>
      <p:sp>
        <p:nvSpPr>
          <p:cNvPr id="3" name="Slide Number Placeholder 2"/>
          <p:cNvSpPr>
            <a:spLocks noGrp="1"/>
          </p:cNvSpPr>
          <p:nvPr>
            <p:ph type="sldNum" sz="quarter" idx="12"/>
          </p:nvPr>
        </p:nvSpPr>
        <p:spPr/>
        <p:txBody>
          <a:bodyPr/>
          <a:lstStyle/>
          <a:p>
            <a:fld id="{89DBC060-E208-494B-B9E1-A435D7A34E8B}" type="slidenum">
              <a:rPr lang="en-US" smtClean="0"/>
              <a:pPr/>
              <a:t>30</a:t>
            </a:fld>
            <a:endParaRPr lang="en-US"/>
          </a:p>
        </p:txBody>
      </p:sp>
    </p:spTree>
    <p:extLst>
      <p:ext uri="{BB962C8B-B14F-4D97-AF65-F5344CB8AC3E}">
        <p14:creationId xmlns:p14="http://schemas.microsoft.com/office/powerpoint/2010/main" val="910611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600" kern="1200" dirty="0">
                <a:solidFill>
                  <a:srgbClr val="FFFFFF"/>
                </a:solidFill>
                <a:latin typeface="+mj-lt"/>
                <a:ea typeface="+mj-ea"/>
                <a:cs typeface="+mj-cs"/>
              </a:rPr>
              <a:t>Drugs (oncology) with the highest Denial % in New Jersey. </a:t>
            </a:r>
            <a:r>
              <a:rPr lang="en-US" sz="3600" dirty="0">
                <a:solidFill>
                  <a:srgbClr val="FFFFFF"/>
                </a:solidFill>
              </a:rPr>
              <a:t>Oct ‘24-Feb”25</a:t>
            </a:r>
            <a:endParaRPr lang="en-US" sz="3600" kern="1200" dirty="0">
              <a:solidFill>
                <a:srgbClr val="FFFFFF"/>
              </a:solidFill>
              <a:latin typeface="+mj-lt"/>
              <a:ea typeface="+mj-ea"/>
              <a:cs typeface="+mj-cs"/>
            </a:endParaRPr>
          </a:p>
        </p:txBody>
      </p:sp>
      <p:sp>
        <p:nvSpPr>
          <p:cNvPr id="3" name="Slide Number Placeholder 2"/>
          <p:cNvSpPr>
            <a:spLocks noGrp="1"/>
          </p:cNvSpPr>
          <p:nvPr>
            <p:ph type="sldNum" sz="quarter" idx="12"/>
          </p:nvPr>
        </p:nvSpPr>
        <p:spPr>
          <a:xfrm>
            <a:off x="11034184" y="6356350"/>
            <a:ext cx="514349" cy="365125"/>
          </a:xfrm>
        </p:spPr>
        <p:txBody>
          <a:bodyPr vert="horz" lIns="91440" tIns="45720" rIns="91440" bIns="45720" rtlCol="0">
            <a:normAutofit/>
          </a:bodyPr>
          <a:lstStyle/>
          <a:p>
            <a:pPr>
              <a:spcAft>
                <a:spcPts val="600"/>
              </a:spcAft>
            </a:pPr>
            <a:fld id="{89DBC060-E208-494B-B9E1-A435D7A34E8B}" type="slidenum">
              <a:rPr lang="en-US">
                <a:solidFill>
                  <a:schemeClr val="tx1">
                    <a:alpha val="80000"/>
                  </a:schemeClr>
                </a:solidFill>
              </a:rPr>
              <a:pPr>
                <a:spcAft>
                  <a:spcPts val="600"/>
                </a:spcAft>
              </a:pPr>
              <a:t>31</a:t>
            </a:fld>
            <a:endParaRPr lang="en-US">
              <a:solidFill>
                <a:schemeClr val="tx1">
                  <a:alpha val="80000"/>
                </a:schemeClr>
              </a:solidFill>
            </a:endParaRPr>
          </a:p>
        </p:txBody>
      </p:sp>
      <p:graphicFrame>
        <p:nvGraphicFramePr>
          <p:cNvPr id="4" name="Table 3">
            <a:extLst>
              <a:ext uri="{FF2B5EF4-FFF2-40B4-BE49-F238E27FC236}">
                <a16:creationId xmlns:a16="http://schemas.microsoft.com/office/drawing/2014/main" id="{C46700B9-E704-22B3-6E71-B3DFF6A86157}"/>
              </a:ext>
            </a:extLst>
          </p:cNvPr>
          <p:cNvGraphicFramePr>
            <a:graphicFrameLocks noGrp="1"/>
          </p:cNvGraphicFramePr>
          <p:nvPr>
            <p:extLst>
              <p:ext uri="{D42A27DB-BD31-4B8C-83A1-F6EECF244321}">
                <p14:modId xmlns:p14="http://schemas.microsoft.com/office/powerpoint/2010/main" val="447282051"/>
              </p:ext>
            </p:extLst>
          </p:nvPr>
        </p:nvGraphicFramePr>
        <p:xfrm>
          <a:off x="5923371" y="485522"/>
          <a:ext cx="4368111" cy="6088592"/>
        </p:xfrm>
        <a:graphic>
          <a:graphicData uri="http://schemas.openxmlformats.org/drawingml/2006/table">
            <a:tbl>
              <a:tblPr>
                <a:tableStyleId>{5C22544A-7EE6-4342-B048-85BDC9FD1C3A}</a:tableStyleId>
              </a:tblPr>
              <a:tblGrid>
                <a:gridCol w="2284241">
                  <a:extLst>
                    <a:ext uri="{9D8B030D-6E8A-4147-A177-3AD203B41FA5}">
                      <a16:colId xmlns:a16="http://schemas.microsoft.com/office/drawing/2014/main" val="1541296457"/>
                    </a:ext>
                  </a:extLst>
                </a:gridCol>
                <a:gridCol w="2083870">
                  <a:extLst>
                    <a:ext uri="{9D8B030D-6E8A-4147-A177-3AD203B41FA5}">
                      <a16:colId xmlns:a16="http://schemas.microsoft.com/office/drawing/2014/main" val="1079150089"/>
                    </a:ext>
                  </a:extLst>
                </a:gridCol>
              </a:tblGrid>
              <a:tr h="380537">
                <a:tc>
                  <a:txBody>
                    <a:bodyPr/>
                    <a:lstStyle/>
                    <a:p>
                      <a:pPr algn="ctr" fontAlgn="ctr">
                        <a:buNone/>
                      </a:pPr>
                      <a:r>
                        <a:rPr lang="en-US" sz="1400" b="1" u="none" strike="noStrike" dirty="0">
                          <a:effectLst/>
                        </a:rPr>
                        <a:t>Drug Name</a:t>
                      </a:r>
                      <a:endParaRPr lang="en-US" sz="1400" b="1" i="0" u="none" strike="noStrike" dirty="0">
                        <a:effectLst/>
                        <a:latin typeface="Calibri" panose="020F0502020204030204" pitchFamily="34" charset="0"/>
                      </a:endParaRPr>
                    </a:p>
                  </a:txBody>
                  <a:tcPr marL="4763" marR="4763" marT="4763" marB="0" anchor="ctr"/>
                </a:tc>
                <a:tc>
                  <a:txBody>
                    <a:bodyPr/>
                    <a:lstStyle/>
                    <a:p>
                      <a:pPr algn="ctr" fontAlgn="ctr">
                        <a:buNone/>
                      </a:pPr>
                      <a:r>
                        <a:rPr lang="en-US" sz="1400" b="1" u="none" strike="noStrike" dirty="0">
                          <a:effectLst/>
                        </a:rPr>
                        <a:t>True Denial Percent</a:t>
                      </a:r>
                      <a:endParaRPr lang="en-US" sz="1400" b="1" i="0" u="none" strike="noStrike" dirty="0">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671691379"/>
                  </a:ext>
                </a:extLst>
              </a:tr>
              <a:tr h="380537">
                <a:tc>
                  <a:txBody>
                    <a:bodyPr/>
                    <a:lstStyle/>
                    <a:p>
                      <a:pPr algn="ctr" fontAlgn="ctr">
                        <a:buNone/>
                      </a:pPr>
                      <a:r>
                        <a:rPr lang="en-US" sz="1400" u="none" strike="noStrike">
                          <a:effectLst/>
                        </a:rPr>
                        <a:t>Fosaprepitant</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28.49%</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798577067"/>
                  </a:ext>
                </a:extLst>
              </a:tr>
              <a:tr h="380537">
                <a:tc>
                  <a:txBody>
                    <a:bodyPr/>
                    <a:lstStyle/>
                    <a:p>
                      <a:pPr algn="ctr" fontAlgn="ctr">
                        <a:buNone/>
                      </a:pPr>
                      <a:r>
                        <a:rPr lang="en-US" sz="1400" u="none" strike="noStrike">
                          <a:effectLst/>
                        </a:rPr>
                        <a:t>Retacrit (non-dialysis)</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rPr>
                        <a:t>28.49%</a:t>
                      </a:r>
                      <a:endParaRPr lang="en-US" sz="1400" b="0" i="0" u="none" strike="noStrike" dirty="0">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298084054"/>
                  </a:ext>
                </a:extLst>
              </a:tr>
              <a:tr h="380537">
                <a:tc>
                  <a:txBody>
                    <a:bodyPr/>
                    <a:lstStyle/>
                    <a:p>
                      <a:pPr algn="ctr" fontAlgn="ctr">
                        <a:buNone/>
                      </a:pPr>
                      <a:r>
                        <a:rPr lang="en-US" sz="1400" u="none" strike="noStrike">
                          <a:effectLst/>
                        </a:rPr>
                        <a:t>Venofer</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rPr>
                        <a:t>24.34%</a:t>
                      </a:r>
                      <a:endParaRPr lang="en-US" sz="1400" b="0" i="0" u="none" strike="noStrike" dirty="0">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4271658066"/>
                  </a:ext>
                </a:extLst>
              </a:tr>
              <a:tr h="380537">
                <a:tc>
                  <a:txBody>
                    <a:bodyPr/>
                    <a:lstStyle/>
                    <a:p>
                      <a:pPr algn="ctr" fontAlgn="ctr">
                        <a:buNone/>
                      </a:pPr>
                      <a:r>
                        <a:rPr lang="en-US" sz="1400" u="none" strike="noStrike">
                          <a:effectLst/>
                        </a:rPr>
                        <a:t>Fulphila</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rPr>
                        <a:t>18.70%</a:t>
                      </a:r>
                      <a:endParaRPr lang="en-US" sz="1400" b="0" i="0" u="none" strike="noStrike" dirty="0">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93413286"/>
                  </a:ext>
                </a:extLst>
              </a:tr>
              <a:tr h="380537">
                <a:tc>
                  <a:txBody>
                    <a:bodyPr/>
                    <a:lstStyle/>
                    <a:p>
                      <a:pPr algn="ctr" fontAlgn="ctr">
                        <a:buNone/>
                      </a:pPr>
                      <a:r>
                        <a:rPr lang="en-US" sz="1400" u="none" strike="noStrike">
                          <a:effectLst/>
                        </a:rPr>
                        <a:t>Docetaxel</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rPr>
                        <a:t>14.72%</a:t>
                      </a:r>
                      <a:endParaRPr lang="en-US" sz="1400" b="0" i="0" u="none" strike="noStrike" dirty="0">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829171515"/>
                  </a:ext>
                </a:extLst>
              </a:tr>
              <a:tr h="380537">
                <a:tc>
                  <a:txBody>
                    <a:bodyPr/>
                    <a:lstStyle/>
                    <a:p>
                      <a:pPr algn="ctr" fontAlgn="ctr">
                        <a:buNone/>
                      </a:pPr>
                      <a:r>
                        <a:rPr lang="en-US" sz="1400" u="none" strike="noStrike">
                          <a:effectLst/>
                        </a:rPr>
                        <a:t>Mvasi</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rPr>
                        <a:t>13.83%</a:t>
                      </a:r>
                      <a:endParaRPr lang="en-US" sz="1400" b="0" i="0" u="none" strike="noStrike" dirty="0">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55253458"/>
                  </a:ext>
                </a:extLst>
              </a:tr>
              <a:tr h="380537">
                <a:tc>
                  <a:txBody>
                    <a:bodyPr/>
                    <a:lstStyle/>
                    <a:p>
                      <a:pPr algn="ctr" fontAlgn="ctr">
                        <a:buNone/>
                      </a:pPr>
                      <a:r>
                        <a:rPr lang="en-US" sz="1400" u="none" strike="noStrike">
                          <a:effectLst/>
                        </a:rPr>
                        <a:t>Fulvestrant</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rPr>
                        <a:t>13.77%</a:t>
                      </a:r>
                      <a:endParaRPr lang="en-US" sz="1400" b="0" i="0" u="none" strike="noStrike" dirty="0">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985812101"/>
                  </a:ext>
                </a:extLst>
              </a:tr>
              <a:tr h="380537">
                <a:tc>
                  <a:txBody>
                    <a:bodyPr/>
                    <a:lstStyle/>
                    <a:p>
                      <a:pPr algn="ctr" fontAlgn="ctr">
                        <a:buNone/>
                      </a:pPr>
                      <a:r>
                        <a:rPr lang="en-US" sz="1400" u="none" strike="noStrike">
                          <a:effectLst/>
                        </a:rPr>
                        <a:t>Oxaliplatin</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13.35%</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073648763"/>
                  </a:ext>
                </a:extLst>
              </a:tr>
              <a:tr h="380537">
                <a:tc>
                  <a:txBody>
                    <a:bodyPr/>
                    <a:lstStyle/>
                    <a:p>
                      <a:pPr algn="ctr" fontAlgn="ctr">
                        <a:buNone/>
                      </a:pPr>
                      <a:r>
                        <a:rPr lang="en-US" sz="1400" u="none" strike="noStrike">
                          <a:effectLst/>
                        </a:rPr>
                        <a:t>Imfinzi</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rPr>
                        <a:t>13.25%</a:t>
                      </a:r>
                      <a:endParaRPr lang="en-US" sz="1400" b="0" i="0" u="none" strike="noStrike" dirty="0">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24825043"/>
                  </a:ext>
                </a:extLst>
              </a:tr>
              <a:tr h="380537">
                <a:tc>
                  <a:txBody>
                    <a:bodyPr/>
                    <a:lstStyle/>
                    <a:p>
                      <a:pPr algn="ctr" fontAlgn="ctr">
                        <a:buNone/>
                      </a:pPr>
                      <a:r>
                        <a:rPr lang="en-US" sz="1400" u="none" strike="noStrike">
                          <a:effectLst/>
                        </a:rPr>
                        <a:t>Azacitidine</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13.24%</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53847386"/>
                  </a:ext>
                </a:extLst>
              </a:tr>
              <a:tr h="380537">
                <a:tc>
                  <a:txBody>
                    <a:bodyPr/>
                    <a:lstStyle/>
                    <a:p>
                      <a:pPr algn="ctr" fontAlgn="ctr">
                        <a:buNone/>
                      </a:pPr>
                      <a:r>
                        <a:rPr lang="en-US" sz="1400" u="none" strike="noStrike">
                          <a:effectLst/>
                        </a:rPr>
                        <a:t>Gemcitabine</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13.23%</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154308675"/>
                  </a:ext>
                </a:extLst>
              </a:tr>
              <a:tr h="380537">
                <a:tc>
                  <a:txBody>
                    <a:bodyPr/>
                    <a:lstStyle/>
                    <a:p>
                      <a:pPr algn="ctr" fontAlgn="ctr">
                        <a:buNone/>
                      </a:pPr>
                      <a:r>
                        <a:rPr lang="en-US" sz="1400" u="none" strike="noStrike">
                          <a:effectLst/>
                        </a:rPr>
                        <a:t>Uden-Syringe</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12.61%</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317531515"/>
                  </a:ext>
                </a:extLst>
              </a:tr>
              <a:tr h="380537">
                <a:tc>
                  <a:txBody>
                    <a:bodyPr/>
                    <a:lstStyle/>
                    <a:p>
                      <a:pPr algn="ctr" fontAlgn="ctr">
                        <a:buNone/>
                      </a:pPr>
                      <a:r>
                        <a:rPr lang="en-US" sz="1400" u="none" strike="noStrike">
                          <a:effectLst/>
                        </a:rPr>
                        <a:t>Feraheme</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12.38%</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891452615"/>
                  </a:ext>
                </a:extLst>
              </a:tr>
              <a:tr h="380537">
                <a:tc>
                  <a:txBody>
                    <a:bodyPr/>
                    <a:lstStyle/>
                    <a:p>
                      <a:pPr algn="ctr" fontAlgn="ctr">
                        <a:buNone/>
                      </a:pPr>
                      <a:r>
                        <a:rPr lang="en-US" sz="1400" u="none" strike="noStrike">
                          <a:effectLst/>
                        </a:rPr>
                        <a:t>Fluorouracil</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a:effectLst/>
                        </a:rPr>
                        <a:t>11.98%</a:t>
                      </a:r>
                      <a:endParaRPr lang="en-US" sz="1400" b="0" i="0" u="none" strike="noStrike">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280940556"/>
                  </a:ext>
                </a:extLst>
              </a:tr>
              <a:tr h="380537">
                <a:tc>
                  <a:txBody>
                    <a:bodyPr/>
                    <a:lstStyle/>
                    <a:p>
                      <a:pPr algn="ctr" fontAlgn="ctr">
                        <a:buNone/>
                      </a:pPr>
                      <a:r>
                        <a:rPr lang="en-US" sz="1400" u="none" strike="noStrike">
                          <a:effectLst/>
                        </a:rPr>
                        <a:t>Procrit</a:t>
                      </a:r>
                      <a:endParaRPr lang="en-US" sz="1400" b="0" i="0" u="none" strike="noStrike">
                        <a:solidFill>
                          <a:srgbClr val="000000"/>
                        </a:solidFill>
                        <a:effectLst/>
                        <a:latin typeface="Arial" panose="020B0604020202020204" pitchFamily="34" charset="0"/>
                      </a:endParaRPr>
                    </a:p>
                  </a:txBody>
                  <a:tcPr marL="4763" marR="4763" marT="4763" marB="0" anchor="ctr"/>
                </a:tc>
                <a:tc>
                  <a:txBody>
                    <a:bodyPr/>
                    <a:lstStyle/>
                    <a:p>
                      <a:pPr algn="ctr" fontAlgn="ctr">
                        <a:buNone/>
                      </a:pPr>
                      <a:r>
                        <a:rPr lang="en-US" sz="1400" u="none" strike="noStrike" dirty="0">
                          <a:effectLst/>
                        </a:rPr>
                        <a:t>11.94%</a:t>
                      </a:r>
                      <a:endParaRPr lang="en-US" sz="1400" b="0" i="0" u="none" strike="noStrike" dirty="0">
                        <a:solidFill>
                          <a:srgbClr val="000000"/>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1273464564"/>
                  </a:ext>
                </a:extLst>
              </a:tr>
            </a:tbl>
          </a:graphicData>
        </a:graphic>
      </p:graphicFrame>
    </p:spTree>
    <p:extLst>
      <p:ext uri="{BB962C8B-B14F-4D97-AF65-F5344CB8AC3E}">
        <p14:creationId xmlns:p14="http://schemas.microsoft.com/office/powerpoint/2010/main" val="3004313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4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660041" y="2767106"/>
            <a:ext cx="2880828" cy="3071906"/>
          </a:xfrm>
        </p:spPr>
        <p:txBody>
          <a:bodyPr vert="horz" lIns="91440" tIns="45720" rIns="91440" bIns="45720" rtlCol="0" anchor="t">
            <a:normAutofit/>
          </a:bodyPr>
          <a:lstStyle/>
          <a:p>
            <a:pPr algn="ctr"/>
            <a:r>
              <a:rPr lang="en-US" sz="4000" kern="1200" dirty="0">
                <a:solidFill>
                  <a:srgbClr val="FFFFFF"/>
                </a:solidFill>
                <a:latin typeface="+mj-lt"/>
                <a:ea typeface="+mj-ea"/>
                <a:cs typeface="+mj-cs"/>
              </a:rPr>
              <a:t>Spotlight on Horizon Health YTD Denials 2025 YTD</a:t>
            </a:r>
          </a:p>
        </p:txBody>
      </p:sp>
      <p:graphicFrame>
        <p:nvGraphicFramePr>
          <p:cNvPr id="4" name="Table 3">
            <a:extLst>
              <a:ext uri="{FF2B5EF4-FFF2-40B4-BE49-F238E27FC236}">
                <a16:creationId xmlns:a16="http://schemas.microsoft.com/office/drawing/2014/main" id="{86DD2E4A-8AE8-9D8E-E8D4-792729639511}"/>
              </a:ext>
            </a:extLst>
          </p:cNvPr>
          <p:cNvGraphicFramePr>
            <a:graphicFrameLocks noGrp="1"/>
          </p:cNvGraphicFramePr>
          <p:nvPr>
            <p:extLst>
              <p:ext uri="{D42A27DB-BD31-4B8C-83A1-F6EECF244321}">
                <p14:modId xmlns:p14="http://schemas.microsoft.com/office/powerpoint/2010/main" val="4048053653"/>
              </p:ext>
            </p:extLst>
          </p:nvPr>
        </p:nvGraphicFramePr>
        <p:xfrm>
          <a:off x="4697670" y="719024"/>
          <a:ext cx="7164129" cy="5419521"/>
        </p:xfrm>
        <a:graphic>
          <a:graphicData uri="http://schemas.openxmlformats.org/drawingml/2006/table">
            <a:tbl>
              <a:tblPr/>
              <a:tblGrid>
                <a:gridCol w="4152541">
                  <a:extLst>
                    <a:ext uri="{9D8B030D-6E8A-4147-A177-3AD203B41FA5}">
                      <a16:colId xmlns:a16="http://schemas.microsoft.com/office/drawing/2014/main" val="3268487037"/>
                    </a:ext>
                  </a:extLst>
                </a:gridCol>
                <a:gridCol w="941950">
                  <a:extLst>
                    <a:ext uri="{9D8B030D-6E8A-4147-A177-3AD203B41FA5}">
                      <a16:colId xmlns:a16="http://schemas.microsoft.com/office/drawing/2014/main" val="155572491"/>
                    </a:ext>
                  </a:extLst>
                </a:gridCol>
                <a:gridCol w="902150">
                  <a:extLst>
                    <a:ext uri="{9D8B030D-6E8A-4147-A177-3AD203B41FA5}">
                      <a16:colId xmlns:a16="http://schemas.microsoft.com/office/drawing/2014/main" val="2457115605"/>
                    </a:ext>
                  </a:extLst>
                </a:gridCol>
                <a:gridCol w="1167488">
                  <a:extLst>
                    <a:ext uri="{9D8B030D-6E8A-4147-A177-3AD203B41FA5}">
                      <a16:colId xmlns:a16="http://schemas.microsoft.com/office/drawing/2014/main" val="3128980846"/>
                    </a:ext>
                  </a:extLst>
                </a:gridCol>
              </a:tblGrid>
              <a:tr h="314311">
                <a:tc>
                  <a:txBody>
                    <a:bodyPr/>
                    <a:lstStyle/>
                    <a:p>
                      <a:pPr algn="ctr" fontAlgn="ctr">
                        <a:buNone/>
                      </a:pPr>
                      <a:r>
                        <a:rPr lang="en-US" sz="1200" b="1" i="0" u="none" strike="noStrike">
                          <a:solidFill>
                            <a:srgbClr val="000000"/>
                          </a:solidFill>
                          <a:effectLst/>
                          <a:latin typeface="Arial" panose="020B0604020202020204" pitchFamily="34" charset="0"/>
                        </a:rPr>
                        <a:t>Definition</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1" i="0" u="none" strike="noStrike">
                          <a:solidFill>
                            <a:srgbClr val="000000"/>
                          </a:solidFill>
                          <a:effectLst/>
                          <a:latin typeface="Arial" panose="020B0604020202020204" pitchFamily="34" charset="0"/>
                        </a:rPr>
                        <a:t>Reason Code</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1" i="0" u="none" strike="noStrike">
                          <a:solidFill>
                            <a:srgbClr val="000000"/>
                          </a:solidFill>
                          <a:effectLst/>
                          <a:latin typeface="Arial" panose="020B0604020202020204" pitchFamily="34" charset="0"/>
                        </a:rPr>
                        <a:t>True Denials</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1" i="0" u="none" strike="noStrike">
                          <a:solidFill>
                            <a:srgbClr val="000000"/>
                          </a:solidFill>
                          <a:effectLst/>
                          <a:latin typeface="Arial" panose="020B0604020202020204" pitchFamily="34" charset="0"/>
                        </a:rPr>
                        <a:t>% of Total Denials</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524121235"/>
                  </a:ext>
                </a:extLst>
              </a:tr>
              <a:tr h="446654">
                <a:tc>
                  <a:txBody>
                    <a:bodyPr/>
                    <a:lstStyle/>
                    <a:p>
                      <a:pPr algn="ctr" fontAlgn="ctr">
                        <a:buNone/>
                      </a:pPr>
                      <a:r>
                        <a:rPr lang="en-US" sz="1200" b="0" i="0" u="none" strike="noStrike">
                          <a:solidFill>
                            <a:srgbClr val="000000"/>
                          </a:solidFill>
                          <a:effectLst/>
                          <a:latin typeface="Arial" panose="020B0604020202020204" pitchFamily="34" charset="0"/>
                        </a:rPr>
                        <a:t>Claim/service lacks information or has submission/billing error(s) which is needed for adjudication</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16</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1,714</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37%</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extLst>
                  <a:ext uri="{0D108BD9-81ED-4DB2-BD59-A6C34878D82A}">
                    <a16:rowId xmlns:a16="http://schemas.microsoft.com/office/drawing/2014/main" val="1531115102"/>
                  </a:ext>
                </a:extLst>
              </a:tr>
              <a:tr h="314311">
                <a:tc>
                  <a:txBody>
                    <a:bodyPr/>
                    <a:lstStyle/>
                    <a:p>
                      <a:pPr algn="ctr" fontAlgn="ctr">
                        <a:buNone/>
                      </a:pPr>
                      <a:r>
                        <a:rPr lang="en-US" sz="1200" b="0" i="0" u="none" strike="noStrike">
                          <a:solidFill>
                            <a:srgbClr val="000000"/>
                          </a:solidFill>
                          <a:effectLst/>
                          <a:latin typeface="Arial" panose="020B0604020202020204" pitchFamily="34" charset="0"/>
                        </a:rPr>
                        <a:t>The time limit for filing has expired.</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29</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690</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15%</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558722601"/>
                  </a:ext>
                </a:extLst>
              </a:tr>
              <a:tr h="314311">
                <a:tc>
                  <a:txBody>
                    <a:bodyPr/>
                    <a:lstStyle/>
                    <a:p>
                      <a:pPr algn="ctr" fontAlgn="ctr">
                        <a:buNone/>
                      </a:pPr>
                      <a:r>
                        <a:rPr lang="en-US" sz="1200" b="0" i="0" u="none" strike="noStrike">
                          <a:solidFill>
                            <a:srgbClr val="000000"/>
                          </a:solidFill>
                          <a:effectLst/>
                          <a:latin typeface="Arial" panose="020B0604020202020204" pitchFamily="34" charset="0"/>
                        </a:rPr>
                        <a:t>The rendering provider is not eligible to perform the service billed.</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185</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620</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14%</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extLst>
                  <a:ext uri="{0D108BD9-81ED-4DB2-BD59-A6C34878D82A}">
                    <a16:rowId xmlns:a16="http://schemas.microsoft.com/office/drawing/2014/main" val="978045259"/>
                  </a:ext>
                </a:extLst>
              </a:tr>
              <a:tr h="446654">
                <a:tc>
                  <a:txBody>
                    <a:bodyPr/>
                    <a:lstStyle/>
                    <a:p>
                      <a:pPr algn="ctr" fontAlgn="ctr">
                        <a:buNone/>
                      </a:pPr>
                      <a:r>
                        <a:rPr lang="en-US" sz="1200" b="0" i="0" u="none" strike="noStrike">
                          <a:solidFill>
                            <a:srgbClr val="000000"/>
                          </a:solidFill>
                          <a:effectLst/>
                          <a:latin typeface="Arial" panose="020B0604020202020204" pitchFamily="34" charset="0"/>
                        </a:rPr>
                        <a:t>Exceeds the contracted maximum number of hours/days/units by this provider for this period. This is not patient specific. </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222</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490</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11%</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647795120"/>
                  </a:ext>
                </a:extLst>
              </a:tr>
              <a:tr h="446654">
                <a:tc>
                  <a:txBody>
                    <a:bodyPr/>
                    <a:lstStyle/>
                    <a:p>
                      <a:pPr algn="ctr" fontAlgn="ctr">
                        <a:buNone/>
                      </a:pPr>
                      <a:r>
                        <a:rPr lang="en-US" sz="1200" b="0" i="0" u="none" strike="noStrike">
                          <a:solidFill>
                            <a:srgbClr val="000000"/>
                          </a:solidFill>
                          <a:effectLst/>
                          <a:latin typeface="Arial" panose="020B0604020202020204" pitchFamily="34" charset="0"/>
                        </a:rPr>
                        <a:t>Claim/service not covered by this payer/contractor. You must send the claim/service to the correct payer/contractor.</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109</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376</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8%</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extLst>
                  <a:ext uri="{0D108BD9-81ED-4DB2-BD59-A6C34878D82A}">
                    <a16:rowId xmlns:a16="http://schemas.microsoft.com/office/drawing/2014/main" val="1603617676"/>
                  </a:ext>
                </a:extLst>
              </a:tr>
              <a:tr h="314311">
                <a:tc>
                  <a:txBody>
                    <a:bodyPr/>
                    <a:lstStyle/>
                    <a:p>
                      <a:pPr algn="ctr" fontAlgn="ctr">
                        <a:buNone/>
                      </a:pPr>
                      <a:r>
                        <a:rPr lang="en-US" sz="1200" b="0" i="0" u="none" strike="noStrike">
                          <a:solidFill>
                            <a:srgbClr val="000000"/>
                          </a:solidFill>
                          <a:effectLst/>
                          <a:latin typeface="Arial" panose="020B0604020202020204" pitchFamily="34" charset="0"/>
                        </a:rPr>
                        <a:t>Precertification/authorization/notification absent.</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197</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250</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5%</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911959175"/>
                  </a:ext>
                </a:extLst>
              </a:tr>
              <a:tr h="314311">
                <a:tc>
                  <a:txBody>
                    <a:bodyPr/>
                    <a:lstStyle/>
                    <a:p>
                      <a:pPr algn="ctr" fontAlgn="ctr">
                        <a:buNone/>
                      </a:pPr>
                      <a:r>
                        <a:rPr lang="en-US" sz="1200" b="0" i="0" u="none" strike="noStrike">
                          <a:solidFill>
                            <a:srgbClr val="000000"/>
                          </a:solidFill>
                          <a:effectLst/>
                          <a:latin typeface="Arial" panose="020B0604020202020204" pitchFamily="34" charset="0"/>
                        </a:rPr>
                        <a:t>Services denied at the time authorization/pre-certification was requested.</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39</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119</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3%</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extLst>
                  <a:ext uri="{0D108BD9-81ED-4DB2-BD59-A6C34878D82A}">
                    <a16:rowId xmlns:a16="http://schemas.microsoft.com/office/drawing/2014/main" val="2910221410"/>
                  </a:ext>
                </a:extLst>
              </a:tr>
              <a:tr h="314311">
                <a:tc>
                  <a:txBody>
                    <a:bodyPr/>
                    <a:lstStyle/>
                    <a:p>
                      <a:pPr algn="ctr" fontAlgn="ctr">
                        <a:buNone/>
                      </a:pPr>
                      <a:r>
                        <a:rPr lang="en-US" sz="1200" b="0" i="0" u="none" strike="noStrike">
                          <a:solidFill>
                            <a:srgbClr val="000000"/>
                          </a:solidFill>
                          <a:effectLst/>
                          <a:latin typeface="Arial" panose="020B0604020202020204" pitchFamily="34" charset="0"/>
                        </a:rPr>
                        <a:t>Expenses incurred after coverage terminated.</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27</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86</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2%</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326006412"/>
                  </a:ext>
                </a:extLst>
              </a:tr>
              <a:tr h="893306">
                <a:tc>
                  <a:txBody>
                    <a:bodyPr/>
                    <a:lstStyle/>
                    <a:p>
                      <a:pPr algn="ctr" fontAlgn="ctr">
                        <a:buNone/>
                      </a:pPr>
                      <a:r>
                        <a:rPr lang="en-US" sz="1200" b="0" i="0" u="none" strike="noStrike">
                          <a:solidFill>
                            <a:srgbClr val="000000"/>
                          </a:solidFill>
                          <a:effectLst/>
                          <a:latin typeface="Arial" panose="020B0604020202020204" pitchFamily="34" charset="0"/>
                        </a:rPr>
                        <a:t>This procedure or procedure/modifier combination is not compatible with another procedure or procedure/modifier combination provided on the same day according to the National Correct Coding Initiative or workers compensation state regulations/ fee schedule requirements.</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236</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86</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2%</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extLst>
                  <a:ext uri="{0D108BD9-81ED-4DB2-BD59-A6C34878D82A}">
                    <a16:rowId xmlns:a16="http://schemas.microsoft.com/office/drawing/2014/main" val="1445782565"/>
                  </a:ext>
                </a:extLst>
              </a:tr>
              <a:tr h="314311">
                <a:tc>
                  <a:txBody>
                    <a:bodyPr/>
                    <a:lstStyle/>
                    <a:p>
                      <a:pPr algn="ctr" fontAlgn="ctr">
                        <a:buNone/>
                      </a:pPr>
                      <a:r>
                        <a:rPr lang="en-US" sz="1200" b="0" i="0" u="none" strike="noStrike">
                          <a:solidFill>
                            <a:srgbClr val="000000"/>
                          </a:solidFill>
                          <a:effectLst/>
                          <a:latin typeface="Arial" panose="020B0604020202020204" pitchFamily="34" charset="0"/>
                        </a:rPr>
                        <a:t>This care may be covered by another payer per coordination of benefits.</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22</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57</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1%</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909539141"/>
                  </a:ext>
                </a:extLst>
              </a:tr>
              <a:tr h="314311">
                <a:tc>
                  <a:txBody>
                    <a:bodyPr/>
                    <a:lstStyle/>
                    <a:p>
                      <a:pPr algn="ctr" fontAlgn="ctr">
                        <a:buNone/>
                      </a:pPr>
                      <a:r>
                        <a:rPr lang="en-US" sz="1200" b="0" i="0" u="none" strike="noStrike">
                          <a:solidFill>
                            <a:srgbClr val="000000"/>
                          </a:solidFill>
                          <a:effectLst/>
                          <a:latin typeface="Arial" panose="020B0604020202020204" pitchFamily="34" charset="0"/>
                        </a:rPr>
                        <a:t>Precertification/authorization exceeded.</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198</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45</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1%</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extLst>
                  <a:ext uri="{0D108BD9-81ED-4DB2-BD59-A6C34878D82A}">
                    <a16:rowId xmlns:a16="http://schemas.microsoft.com/office/drawing/2014/main" val="1947938597"/>
                  </a:ext>
                </a:extLst>
              </a:tr>
              <a:tr h="314311">
                <a:tc>
                  <a:txBody>
                    <a:bodyPr/>
                    <a:lstStyle/>
                    <a:p>
                      <a:pPr algn="ctr" fontAlgn="ctr">
                        <a:buNone/>
                      </a:pPr>
                      <a:r>
                        <a:rPr lang="en-US" sz="1200" b="0" i="0" u="none" strike="noStrike">
                          <a:solidFill>
                            <a:srgbClr val="000000"/>
                          </a:solidFill>
                          <a:effectLst/>
                          <a:latin typeface="Arial" panose="020B0604020202020204" pitchFamily="34" charset="0"/>
                        </a:rPr>
                        <a:t>Expenses incurred prior to coverage.</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26</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37</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dirty="0">
                          <a:solidFill>
                            <a:srgbClr val="000000"/>
                          </a:solidFill>
                          <a:effectLst/>
                          <a:latin typeface="Arial" panose="020B0604020202020204" pitchFamily="34" charset="0"/>
                        </a:rPr>
                        <a:t>1%</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847441055"/>
                  </a:ext>
                </a:extLst>
              </a:tr>
            </a:tbl>
          </a:graphicData>
        </a:graphic>
      </p:graphicFrame>
    </p:spTree>
    <p:extLst>
      <p:ext uri="{BB962C8B-B14F-4D97-AF65-F5344CB8AC3E}">
        <p14:creationId xmlns:p14="http://schemas.microsoft.com/office/powerpoint/2010/main" val="1770325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lowchart: Document 3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71162"/>
            <a:ext cx="2840182" cy="2371148"/>
          </a:xfrm>
        </p:spPr>
        <p:txBody>
          <a:bodyPr vert="horz" lIns="91440" tIns="45720" rIns="91440" bIns="45720" rtlCol="0">
            <a:normAutofit/>
          </a:bodyPr>
          <a:lstStyle/>
          <a:p>
            <a:r>
              <a:rPr lang="en-US" sz="3200" kern="1200">
                <a:solidFill>
                  <a:srgbClr val="FFFFFF"/>
                </a:solidFill>
                <a:latin typeface="+mj-lt"/>
                <a:ea typeface="+mj-ea"/>
                <a:cs typeface="+mj-cs"/>
              </a:rPr>
              <a:t>Horizon Health Remark Codes Associated with the Denials</a:t>
            </a:r>
          </a:p>
        </p:txBody>
      </p:sp>
      <p:graphicFrame>
        <p:nvGraphicFramePr>
          <p:cNvPr id="6" name="Table 5">
            <a:extLst>
              <a:ext uri="{FF2B5EF4-FFF2-40B4-BE49-F238E27FC236}">
                <a16:creationId xmlns:a16="http://schemas.microsoft.com/office/drawing/2014/main" id="{D384B78D-4039-76CB-F4D3-1F5441DC0A18}"/>
              </a:ext>
            </a:extLst>
          </p:cNvPr>
          <p:cNvGraphicFramePr>
            <a:graphicFrameLocks noGrp="1"/>
          </p:cNvGraphicFramePr>
          <p:nvPr>
            <p:extLst>
              <p:ext uri="{D42A27DB-BD31-4B8C-83A1-F6EECF244321}">
                <p14:modId xmlns:p14="http://schemas.microsoft.com/office/powerpoint/2010/main" val="2242911425"/>
              </p:ext>
            </p:extLst>
          </p:nvPr>
        </p:nvGraphicFramePr>
        <p:xfrm>
          <a:off x="4398682" y="352611"/>
          <a:ext cx="6955118" cy="5779242"/>
        </p:xfrm>
        <a:graphic>
          <a:graphicData uri="http://schemas.openxmlformats.org/drawingml/2006/table">
            <a:tbl>
              <a:tblPr/>
              <a:tblGrid>
                <a:gridCol w="5380111">
                  <a:extLst>
                    <a:ext uri="{9D8B030D-6E8A-4147-A177-3AD203B41FA5}">
                      <a16:colId xmlns:a16="http://schemas.microsoft.com/office/drawing/2014/main" val="2476167087"/>
                    </a:ext>
                  </a:extLst>
                </a:gridCol>
                <a:gridCol w="1003544">
                  <a:extLst>
                    <a:ext uri="{9D8B030D-6E8A-4147-A177-3AD203B41FA5}">
                      <a16:colId xmlns:a16="http://schemas.microsoft.com/office/drawing/2014/main" val="2036119565"/>
                    </a:ext>
                  </a:extLst>
                </a:gridCol>
                <a:gridCol w="571463">
                  <a:extLst>
                    <a:ext uri="{9D8B030D-6E8A-4147-A177-3AD203B41FA5}">
                      <a16:colId xmlns:a16="http://schemas.microsoft.com/office/drawing/2014/main" val="4231863782"/>
                    </a:ext>
                  </a:extLst>
                </a:gridCol>
              </a:tblGrid>
              <a:tr h="412803">
                <a:tc>
                  <a:txBody>
                    <a:bodyPr/>
                    <a:lstStyle/>
                    <a:p>
                      <a:pPr algn="ctr" fontAlgn="ctr">
                        <a:buNone/>
                      </a:pPr>
                      <a:r>
                        <a:rPr lang="en-US" sz="1200" b="1" i="0" u="none" strike="noStrike">
                          <a:solidFill>
                            <a:srgbClr val="000000"/>
                          </a:solidFill>
                          <a:effectLst/>
                          <a:latin typeface="Arial" panose="020B0604020202020204" pitchFamily="34" charset="0"/>
                        </a:rPr>
                        <a:t>Definition</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1" i="0" u="none" strike="noStrike">
                          <a:solidFill>
                            <a:srgbClr val="000000"/>
                          </a:solidFill>
                          <a:effectLst/>
                          <a:latin typeface="Arial" panose="020B0604020202020204" pitchFamily="34" charset="0"/>
                        </a:rPr>
                        <a:t>Remark Code</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1" i="0" u="none" strike="noStrike">
                          <a:solidFill>
                            <a:srgbClr val="000000"/>
                          </a:solidFill>
                          <a:effectLst/>
                          <a:latin typeface="Arial" panose="020B0604020202020204" pitchFamily="34" charset="0"/>
                        </a:rPr>
                        <a:t>Count</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869674072"/>
                  </a:ext>
                </a:extLst>
              </a:tr>
              <a:tr h="412803">
                <a:tc>
                  <a:txBody>
                    <a:bodyPr/>
                    <a:lstStyle/>
                    <a:p>
                      <a:pPr algn="ctr" fontAlgn="ctr">
                        <a:buNone/>
                      </a:pPr>
                      <a:r>
                        <a:rPr lang="en-US" sz="1200" b="0" i="0" u="none" strike="noStrike">
                          <a:solidFill>
                            <a:srgbClr val="000000"/>
                          </a:solidFill>
                          <a:effectLst/>
                          <a:latin typeface="Arial" panose="020B0604020202020204" pitchFamily="34" charset="0"/>
                        </a:rPr>
                        <a:t>Missing/incomplete/invalid/ deactivated/withdrawn National Drug Code (NDC).</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M119</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175</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extLst>
                  <a:ext uri="{0D108BD9-81ED-4DB2-BD59-A6C34878D82A}">
                    <a16:rowId xmlns:a16="http://schemas.microsoft.com/office/drawing/2014/main" val="2085350969"/>
                  </a:ext>
                </a:extLst>
              </a:tr>
              <a:tr h="412803">
                <a:tc>
                  <a:txBody>
                    <a:bodyPr/>
                    <a:lstStyle/>
                    <a:p>
                      <a:pPr algn="ctr" fontAlgn="ctr">
                        <a:buNone/>
                      </a:pPr>
                      <a:r>
                        <a:rPr lang="en-US" sz="1200" b="0" i="0" u="none" strike="noStrike">
                          <a:solidFill>
                            <a:srgbClr val="000000"/>
                          </a:solidFill>
                          <a:effectLst/>
                          <a:latin typeface="Arial" panose="020B0604020202020204" pitchFamily="34" charset="0"/>
                        </a:rPr>
                        <a:t>Consult our contractual agreement for restrictions/billing/payment information related to these charges.</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N381</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112</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823599303"/>
                  </a:ext>
                </a:extLst>
              </a:tr>
              <a:tr h="412803">
                <a:tc>
                  <a:txBody>
                    <a:bodyPr/>
                    <a:lstStyle/>
                    <a:p>
                      <a:pPr algn="ctr" fontAlgn="ctr">
                        <a:buNone/>
                      </a:pPr>
                      <a:r>
                        <a:rPr lang="en-US" sz="1200" b="0" i="0" u="none" strike="noStrike">
                          <a:solidFill>
                            <a:srgbClr val="000000"/>
                          </a:solidFill>
                          <a:effectLst/>
                          <a:latin typeface="Arial" panose="020B0604020202020204" pitchFamily="34" charset="0"/>
                        </a:rPr>
                        <a:t>The original claim  has been processed, submit a corrected claim.</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N380</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33</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extLst>
                  <a:ext uri="{0D108BD9-81ED-4DB2-BD59-A6C34878D82A}">
                    <a16:rowId xmlns:a16="http://schemas.microsoft.com/office/drawing/2014/main" val="159586425"/>
                  </a:ext>
                </a:extLst>
              </a:tr>
              <a:tr h="412803">
                <a:tc>
                  <a:txBody>
                    <a:bodyPr/>
                    <a:lstStyle/>
                    <a:p>
                      <a:pPr algn="ctr" fontAlgn="ctr">
                        <a:buNone/>
                      </a:pPr>
                      <a:r>
                        <a:rPr lang="en-US" sz="1200" b="0" i="0" u="none" strike="noStrike">
                          <a:solidFill>
                            <a:srgbClr val="000000"/>
                          </a:solidFill>
                          <a:effectLst/>
                          <a:latin typeface="Arial" panose="020B0604020202020204" pitchFamily="34" charset="0"/>
                        </a:rPr>
                        <a:t>Missing/Incomplete/Invalid prior Insurance Carrier(s) EOB.</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N4</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31</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217098603"/>
                  </a:ext>
                </a:extLst>
              </a:tr>
              <a:tr h="412803">
                <a:tc>
                  <a:txBody>
                    <a:bodyPr/>
                    <a:lstStyle/>
                    <a:p>
                      <a:pPr algn="ctr" fontAlgn="ctr">
                        <a:buNone/>
                      </a:pPr>
                      <a:r>
                        <a:rPr lang="en-US" sz="1200" b="0" i="0" u="none" strike="noStrike">
                          <a:solidFill>
                            <a:srgbClr val="000000"/>
                          </a:solidFill>
                          <a:effectLst/>
                          <a:latin typeface="Arial" panose="020B0604020202020204" pitchFamily="34" charset="0"/>
                        </a:rPr>
                        <a:t>Missing/incomplete/invalid treatment authorization code.</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M62</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6</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extLst>
                  <a:ext uri="{0D108BD9-81ED-4DB2-BD59-A6C34878D82A}">
                    <a16:rowId xmlns:a16="http://schemas.microsoft.com/office/drawing/2014/main" val="1259268866"/>
                  </a:ext>
                </a:extLst>
              </a:tr>
              <a:tr h="412803">
                <a:tc>
                  <a:txBody>
                    <a:bodyPr/>
                    <a:lstStyle/>
                    <a:p>
                      <a:pPr algn="ctr" fontAlgn="ctr">
                        <a:buNone/>
                      </a:pPr>
                      <a:r>
                        <a:rPr lang="en-US" sz="1200" b="0" i="0" u="none" strike="noStrike">
                          <a:solidFill>
                            <a:srgbClr val="000000"/>
                          </a:solidFill>
                          <a:effectLst/>
                          <a:latin typeface="Arial" panose="020B0604020202020204" pitchFamily="34" charset="0"/>
                        </a:rPr>
                        <a:t>Service denied because payment already made for same/similar procedure within set time frame.</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M86</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5</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815633455"/>
                  </a:ext>
                </a:extLst>
              </a:tr>
              <a:tr h="412803">
                <a:tc>
                  <a:txBody>
                    <a:bodyPr/>
                    <a:lstStyle/>
                    <a:p>
                      <a:pPr algn="ctr" fontAlgn="ctr">
                        <a:buNone/>
                      </a:pPr>
                      <a:r>
                        <a:rPr lang="en-US" sz="1200" b="0" i="0" u="none" strike="noStrike">
                          <a:solidFill>
                            <a:srgbClr val="000000"/>
                          </a:solidFill>
                          <a:effectLst/>
                          <a:latin typeface="Arial" panose="020B0604020202020204" pitchFamily="34" charset="0"/>
                        </a:rPr>
                        <a:t>You are required to code to the highest level of specificity.</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M81</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4</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extLst>
                  <a:ext uri="{0D108BD9-81ED-4DB2-BD59-A6C34878D82A}">
                    <a16:rowId xmlns:a16="http://schemas.microsoft.com/office/drawing/2014/main" val="667975205"/>
                  </a:ext>
                </a:extLst>
              </a:tr>
              <a:tr h="412803">
                <a:tc>
                  <a:txBody>
                    <a:bodyPr/>
                    <a:lstStyle/>
                    <a:p>
                      <a:pPr algn="ctr" fontAlgn="ctr">
                        <a:buNone/>
                      </a:pPr>
                      <a:r>
                        <a:rPr lang="en-US" sz="1200" b="0" i="0" u="none" strike="noStrike">
                          <a:solidFill>
                            <a:srgbClr val="000000"/>
                          </a:solidFill>
                          <a:effectLst/>
                          <a:latin typeface="Arial" panose="020B0604020202020204" pitchFamily="34" charset="0"/>
                        </a:rPr>
                        <a:t>Missing/incomplete/invalid taxpayer identification number (TIN).</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N209</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3</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771541309"/>
                  </a:ext>
                </a:extLst>
              </a:tr>
              <a:tr h="412803">
                <a:tc>
                  <a:txBody>
                    <a:bodyPr/>
                    <a:lstStyle/>
                    <a:p>
                      <a:pPr algn="ctr" fontAlgn="ctr">
                        <a:buNone/>
                      </a:pPr>
                      <a:r>
                        <a:rPr lang="en-US" sz="1200" b="0" i="0" u="none" strike="noStrike">
                          <a:solidFill>
                            <a:srgbClr val="000000"/>
                          </a:solidFill>
                          <a:effectLst/>
                          <a:latin typeface="Arial" panose="020B0604020202020204" pitchFamily="34" charset="0"/>
                        </a:rPr>
                        <a:t>Please refer to your provider manual for additional program and provider information.</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N59</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3</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extLst>
                  <a:ext uri="{0D108BD9-81ED-4DB2-BD59-A6C34878D82A}">
                    <a16:rowId xmlns:a16="http://schemas.microsoft.com/office/drawing/2014/main" val="951403843"/>
                  </a:ext>
                </a:extLst>
              </a:tr>
              <a:tr h="412803">
                <a:tc>
                  <a:txBody>
                    <a:bodyPr/>
                    <a:lstStyle/>
                    <a:p>
                      <a:pPr algn="ctr" fontAlgn="ctr">
                        <a:buNone/>
                      </a:pPr>
                      <a:r>
                        <a:rPr lang="en-US" sz="1200" b="0" i="0" u="none" strike="noStrike">
                          <a:solidFill>
                            <a:srgbClr val="000000"/>
                          </a:solidFill>
                          <a:effectLst/>
                          <a:latin typeface="Arial" panose="020B0604020202020204" pitchFamily="34" charset="0"/>
                        </a:rPr>
                        <a:t>Patient ineligible for this service.</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N30</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2</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708136110"/>
                  </a:ext>
                </a:extLst>
              </a:tr>
              <a:tr h="412803">
                <a:tc>
                  <a:txBody>
                    <a:bodyPr/>
                    <a:lstStyle/>
                    <a:p>
                      <a:pPr algn="ctr" fontAlgn="ctr">
                        <a:buNone/>
                      </a:pPr>
                      <a:r>
                        <a:rPr lang="en-US" sz="1200" b="0" i="0" u="none" strike="noStrike">
                          <a:solidFill>
                            <a:srgbClr val="000000"/>
                          </a:solidFill>
                          <a:effectLst/>
                          <a:latin typeface="Arial" panose="020B0604020202020204" pitchFamily="34" charset="0"/>
                        </a:rPr>
                        <a:t>Service provided for non-compensable condition(s).</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N607</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2</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extLst>
                  <a:ext uri="{0D108BD9-81ED-4DB2-BD59-A6C34878D82A}">
                    <a16:rowId xmlns:a16="http://schemas.microsoft.com/office/drawing/2014/main" val="1254799883"/>
                  </a:ext>
                </a:extLst>
              </a:tr>
              <a:tr h="412803">
                <a:tc>
                  <a:txBody>
                    <a:bodyPr/>
                    <a:lstStyle/>
                    <a:p>
                      <a:pPr algn="ctr" fontAlgn="ctr">
                        <a:buNone/>
                      </a:pPr>
                      <a:r>
                        <a:rPr lang="en-US" sz="1200" b="0" i="0" u="none" strike="noStrike">
                          <a:solidFill>
                            <a:srgbClr val="000000"/>
                          </a:solidFill>
                          <a:effectLst/>
                          <a:latin typeface="Arial" panose="020B0604020202020204" pitchFamily="34" charset="0"/>
                        </a:rPr>
                        <a:t>Missing/incomplete/invalid billing provider taxonomy.</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N255</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1</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4291111080"/>
                  </a:ext>
                </a:extLst>
              </a:tr>
              <a:tr h="412803">
                <a:tc>
                  <a:txBody>
                    <a:bodyPr/>
                    <a:lstStyle/>
                    <a:p>
                      <a:pPr algn="ctr" fontAlgn="ctr">
                        <a:buNone/>
                      </a:pPr>
                      <a:r>
                        <a:rPr lang="en-US" sz="1200" b="0" i="0" u="none" strike="noStrike">
                          <a:solidFill>
                            <a:srgbClr val="000000"/>
                          </a:solidFill>
                          <a:effectLst/>
                          <a:latin typeface="Arial" panose="020B0604020202020204" pitchFamily="34" charset="0"/>
                        </a:rPr>
                        <a:t>Missing/incomplete/invalid other insured birth date.</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a:solidFill>
                            <a:srgbClr val="000000"/>
                          </a:solidFill>
                          <a:effectLst/>
                          <a:latin typeface="Arial" panose="020B0604020202020204" pitchFamily="34" charset="0"/>
                        </a:rPr>
                        <a:t>N327</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tc>
                  <a:txBody>
                    <a:bodyPr/>
                    <a:lstStyle/>
                    <a:p>
                      <a:pPr algn="ctr" fontAlgn="ctr">
                        <a:buNone/>
                      </a:pPr>
                      <a:r>
                        <a:rPr lang="en-US" sz="1200" b="0" i="0" u="none" strike="noStrike" dirty="0">
                          <a:solidFill>
                            <a:srgbClr val="000000"/>
                          </a:solidFill>
                          <a:effectLst/>
                          <a:latin typeface="Arial" panose="020B0604020202020204" pitchFamily="34" charset="0"/>
                        </a:rPr>
                        <a:t>1</a:t>
                      </a:r>
                    </a:p>
                  </a:txBody>
                  <a:tcPr marL="4763" marR="4763" marT="4763" marB="0" anchor="ctr">
                    <a:lnL w="6350" cap="flat" cmpd="sng" algn="ctr">
                      <a:solidFill>
                        <a:srgbClr val="44B3E1"/>
                      </a:solidFill>
                      <a:prstDash val="solid"/>
                      <a:round/>
                      <a:headEnd type="none" w="med" len="med"/>
                      <a:tailEnd type="none" w="med" len="med"/>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83CCEB"/>
                    </a:solidFill>
                  </a:tcPr>
                </a:tc>
                <a:extLst>
                  <a:ext uri="{0D108BD9-81ED-4DB2-BD59-A6C34878D82A}">
                    <a16:rowId xmlns:a16="http://schemas.microsoft.com/office/drawing/2014/main" val="4002397973"/>
                  </a:ext>
                </a:extLst>
              </a:tr>
            </a:tbl>
          </a:graphicData>
        </a:graphic>
      </p:graphicFrame>
    </p:spTree>
    <p:extLst>
      <p:ext uri="{BB962C8B-B14F-4D97-AF65-F5344CB8AC3E}">
        <p14:creationId xmlns:p14="http://schemas.microsoft.com/office/powerpoint/2010/main" val="76832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A81B-9954-4FA7-3BA9-2D26833EA71F}"/>
              </a:ext>
            </a:extLst>
          </p:cNvPr>
          <p:cNvSpPr>
            <a:spLocks noGrp="1"/>
          </p:cNvSpPr>
          <p:nvPr>
            <p:ph type="title"/>
          </p:nvPr>
        </p:nvSpPr>
        <p:spPr/>
        <p:txBody>
          <a:bodyPr/>
          <a:lstStyle/>
          <a:p>
            <a:r>
              <a:rPr lang="en-US" dirty="0"/>
              <a:t>How to Potentially Mitigate CARC 222</a:t>
            </a:r>
          </a:p>
        </p:txBody>
      </p:sp>
      <p:graphicFrame>
        <p:nvGraphicFramePr>
          <p:cNvPr id="6" name="TextBox 3">
            <a:extLst>
              <a:ext uri="{FF2B5EF4-FFF2-40B4-BE49-F238E27FC236}">
                <a16:creationId xmlns:a16="http://schemas.microsoft.com/office/drawing/2014/main" id="{6F749E89-A327-BD36-4994-0F1CBC3D3C00}"/>
              </a:ext>
            </a:extLst>
          </p:cNvPr>
          <p:cNvGraphicFramePr/>
          <p:nvPr/>
        </p:nvGraphicFramePr>
        <p:xfrm>
          <a:off x="388471" y="2014070"/>
          <a:ext cx="11158070" cy="3785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0710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578888" y="2396565"/>
            <a:ext cx="2880828" cy="3071906"/>
          </a:xfrm>
        </p:spPr>
        <p:txBody>
          <a:bodyPr vert="horz" lIns="91440" tIns="45720" rIns="91440" bIns="45720" rtlCol="0" anchor="t">
            <a:normAutofit/>
          </a:bodyPr>
          <a:lstStyle/>
          <a:p>
            <a:pPr algn="ctr"/>
            <a:r>
              <a:rPr lang="en-US" sz="3700" kern="1200" dirty="0">
                <a:solidFill>
                  <a:srgbClr val="FFFFFF"/>
                </a:solidFill>
                <a:latin typeface="+mj-lt"/>
                <a:ea typeface="+mj-ea"/>
                <a:cs typeface="+mj-cs"/>
              </a:rPr>
              <a:t>Spotlight on Clover Health Denials 2025 YTD</a:t>
            </a:r>
          </a:p>
        </p:txBody>
      </p:sp>
      <p:graphicFrame>
        <p:nvGraphicFramePr>
          <p:cNvPr id="4" name="Table 3">
            <a:extLst>
              <a:ext uri="{FF2B5EF4-FFF2-40B4-BE49-F238E27FC236}">
                <a16:creationId xmlns:a16="http://schemas.microsoft.com/office/drawing/2014/main" id="{4245347E-AAD8-010A-1376-8F6A2DD25D4D}"/>
              </a:ext>
            </a:extLst>
          </p:cNvPr>
          <p:cNvGraphicFramePr>
            <a:graphicFrameLocks noGrp="1"/>
          </p:cNvGraphicFramePr>
          <p:nvPr>
            <p:extLst>
              <p:ext uri="{D42A27DB-BD31-4B8C-83A1-F6EECF244321}">
                <p14:modId xmlns:p14="http://schemas.microsoft.com/office/powerpoint/2010/main" val="2073214637"/>
              </p:ext>
            </p:extLst>
          </p:nvPr>
        </p:nvGraphicFramePr>
        <p:xfrm>
          <a:off x="4686301" y="202902"/>
          <a:ext cx="6858000" cy="6451765"/>
        </p:xfrm>
        <a:graphic>
          <a:graphicData uri="http://schemas.openxmlformats.org/drawingml/2006/table">
            <a:tbl>
              <a:tblPr/>
              <a:tblGrid>
                <a:gridCol w="3975100">
                  <a:extLst>
                    <a:ext uri="{9D8B030D-6E8A-4147-A177-3AD203B41FA5}">
                      <a16:colId xmlns:a16="http://schemas.microsoft.com/office/drawing/2014/main" val="891395002"/>
                    </a:ext>
                  </a:extLst>
                </a:gridCol>
                <a:gridCol w="901700">
                  <a:extLst>
                    <a:ext uri="{9D8B030D-6E8A-4147-A177-3AD203B41FA5}">
                      <a16:colId xmlns:a16="http://schemas.microsoft.com/office/drawing/2014/main" val="2533612396"/>
                    </a:ext>
                  </a:extLst>
                </a:gridCol>
                <a:gridCol w="863600">
                  <a:extLst>
                    <a:ext uri="{9D8B030D-6E8A-4147-A177-3AD203B41FA5}">
                      <a16:colId xmlns:a16="http://schemas.microsoft.com/office/drawing/2014/main" val="241894795"/>
                    </a:ext>
                  </a:extLst>
                </a:gridCol>
                <a:gridCol w="1117600">
                  <a:extLst>
                    <a:ext uri="{9D8B030D-6E8A-4147-A177-3AD203B41FA5}">
                      <a16:colId xmlns:a16="http://schemas.microsoft.com/office/drawing/2014/main" val="1319052330"/>
                    </a:ext>
                  </a:extLst>
                </a:gridCol>
              </a:tblGrid>
              <a:tr h="281483">
                <a:tc>
                  <a:txBody>
                    <a:bodyPr/>
                    <a:lstStyle/>
                    <a:p>
                      <a:pPr algn="ctr" fontAlgn="ctr">
                        <a:buNone/>
                      </a:pPr>
                      <a:r>
                        <a:rPr lang="en-US" sz="1200" b="1" i="0" u="none" strike="noStrike" dirty="0">
                          <a:solidFill>
                            <a:schemeClr val="bg1"/>
                          </a:solidFill>
                          <a:effectLst/>
                          <a:latin typeface="Arial" panose="020B0604020202020204" pitchFamily="34" charset="0"/>
                        </a:rPr>
                        <a:t>Definition</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ctr">
                        <a:buNone/>
                      </a:pPr>
                      <a:r>
                        <a:rPr lang="en-US" sz="1200" b="1" i="0" u="none" strike="noStrike" dirty="0">
                          <a:solidFill>
                            <a:schemeClr val="bg1"/>
                          </a:solidFill>
                          <a:effectLst/>
                          <a:latin typeface="Arial" panose="020B0604020202020204" pitchFamily="34" charset="0"/>
                        </a:rPr>
                        <a:t>Reason Code</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ctr">
                        <a:buNone/>
                      </a:pPr>
                      <a:r>
                        <a:rPr lang="en-US" sz="1200" b="1" i="0" u="none" strike="noStrike" dirty="0">
                          <a:solidFill>
                            <a:schemeClr val="bg1"/>
                          </a:solidFill>
                          <a:effectLst/>
                          <a:latin typeface="Arial" panose="020B0604020202020204" pitchFamily="34" charset="0"/>
                        </a:rPr>
                        <a:t>True Denials</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ctr">
                        <a:buNone/>
                      </a:pPr>
                      <a:r>
                        <a:rPr lang="en-US" sz="1200" b="1" i="0" u="none" strike="noStrike" dirty="0">
                          <a:solidFill>
                            <a:schemeClr val="bg1"/>
                          </a:solidFill>
                          <a:effectLst/>
                          <a:latin typeface="Arial" panose="020B0604020202020204" pitchFamily="34" charset="0"/>
                        </a:rPr>
                        <a:t>% of Total Denials</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extLst>
                  <a:ext uri="{0D108BD9-81ED-4DB2-BD59-A6C34878D82A}">
                    <a16:rowId xmlns:a16="http://schemas.microsoft.com/office/drawing/2014/main" val="3111034623"/>
                  </a:ext>
                </a:extLst>
              </a:tr>
              <a:tr h="400003">
                <a:tc>
                  <a:txBody>
                    <a:bodyPr/>
                    <a:lstStyle/>
                    <a:p>
                      <a:pPr algn="ctr" fontAlgn="ctr">
                        <a:buNone/>
                      </a:pPr>
                      <a:r>
                        <a:rPr lang="en-US" sz="1200" b="0" i="0" u="none" strike="noStrike">
                          <a:solidFill>
                            <a:srgbClr val="000000"/>
                          </a:solidFill>
                          <a:effectLst/>
                          <a:latin typeface="Arial" panose="020B0604020202020204" pitchFamily="34" charset="0"/>
                        </a:rPr>
                        <a:t>Prior processing information appears incorrect. At least one Remark Code must be provided </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129</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1,787</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39%</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666639816"/>
                  </a:ext>
                </a:extLst>
              </a:tr>
              <a:tr h="400003">
                <a:tc>
                  <a:txBody>
                    <a:bodyPr/>
                    <a:lstStyle/>
                    <a:p>
                      <a:pPr algn="ctr" fontAlgn="ctr">
                        <a:buNone/>
                      </a:pPr>
                      <a:r>
                        <a:rPr lang="en-US" sz="1200" b="0" i="0" u="none" strike="noStrike">
                          <a:solidFill>
                            <a:srgbClr val="000000"/>
                          </a:solidFill>
                          <a:effectLst/>
                          <a:latin typeface="Arial" panose="020B0604020202020204" pitchFamily="34" charset="0"/>
                        </a:rPr>
                        <a:t>Claim/service lacks information or has submission/billing error(s) which is needed for adjudication. </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16</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1,177</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26%</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1828031093"/>
                  </a:ext>
                </a:extLst>
              </a:tr>
              <a:tr h="281483">
                <a:tc>
                  <a:txBody>
                    <a:bodyPr/>
                    <a:lstStyle/>
                    <a:p>
                      <a:pPr algn="ctr" fontAlgn="ctr">
                        <a:buNone/>
                      </a:pPr>
                      <a:r>
                        <a:rPr lang="en-US" sz="1200" b="0" i="0" u="none" strike="noStrike">
                          <a:solidFill>
                            <a:srgbClr val="000000"/>
                          </a:solidFill>
                          <a:effectLst/>
                          <a:latin typeface="Arial" panose="020B0604020202020204" pitchFamily="34" charset="0"/>
                        </a:rPr>
                        <a:t>Non-covered charge(s). At least one Remark Code must be provided </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96</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671</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15%</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201548879"/>
                  </a:ext>
                </a:extLst>
              </a:tr>
              <a:tr h="281483">
                <a:tc>
                  <a:txBody>
                    <a:bodyPr/>
                    <a:lstStyle/>
                    <a:p>
                      <a:pPr algn="ctr" fontAlgn="ctr">
                        <a:buNone/>
                      </a:pPr>
                      <a:r>
                        <a:rPr lang="en-US" sz="1200" b="0" i="0" u="none" strike="noStrike">
                          <a:solidFill>
                            <a:srgbClr val="000000"/>
                          </a:solidFill>
                          <a:effectLst/>
                          <a:latin typeface="Arial" panose="020B0604020202020204" pitchFamily="34" charset="0"/>
                        </a:rPr>
                        <a:t>The time limit for filing has expired.</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29</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308</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7%</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487952040"/>
                  </a:ext>
                </a:extLst>
              </a:tr>
              <a:tr h="281483">
                <a:tc>
                  <a:txBody>
                    <a:bodyPr/>
                    <a:lstStyle/>
                    <a:p>
                      <a:pPr algn="ctr" fontAlgn="ctr">
                        <a:buNone/>
                      </a:pPr>
                      <a:r>
                        <a:rPr lang="en-US" sz="1200" b="0" i="0" u="none" strike="noStrike">
                          <a:solidFill>
                            <a:srgbClr val="000000"/>
                          </a:solidFill>
                          <a:effectLst/>
                          <a:latin typeface="Arial" panose="020B0604020202020204" pitchFamily="34" charset="0"/>
                        </a:rPr>
                        <a:t>Precertification/authorization/notification absent.</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197</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288</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6%</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730332335"/>
                  </a:ext>
                </a:extLst>
              </a:tr>
              <a:tr h="800006">
                <a:tc>
                  <a:txBody>
                    <a:bodyPr/>
                    <a:lstStyle/>
                    <a:p>
                      <a:pPr algn="ctr" fontAlgn="ctr">
                        <a:buNone/>
                      </a:pPr>
                      <a:r>
                        <a:rPr lang="en-US" sz="1200" b="0" i="0" u="none" strike="noStrike">
                          <a:solidFill>
                            <a:srgbClr val="000000"/>
                          </a:solidFill>
                          <a:effectLst/>
                          <a:latin typeface="Arial" panose="020B0604020202020204" pitchFamily="34" charset="0"/>
                        </a:rPr>
                        <a:t>This procedure or procedure/modifier combination is not compatible with another procedure or procedure/modifier combination provided on the same day according to the National Correct Coding Initiative or workers compensation state regulations/ fee schedule requirements.</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236</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126</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3%</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012996464"/>
                  </a:ext>
                </a:extLst>
              </a:tr>
              <a:tr h="281483">
                <a:tc>
                  <a:txBody>
                    <a:bodyPr/>
                    <a:lstStyle/>
                    <a:p>
                      <a:pPr algn="ctr" fontAlgn="ctr">
                        <a:buNone/>
                      </a:pPr>
                      <a:r>
                        <a:rPr lang="en-US" sz="1200" b="0" i="0" u="none" strike="noStrike">
                          <a:solidFill>
                            <a:srgbClr val="000000"/>
                          </a:solidFill>
                          <a:effectLst/>
                          <a:latin typeface="Arial" panose="020B0604020202020204" pitchFamily="34" charset="0"/>
                        </a:rPr>
                        <a:t>The diagnosis is inconsistent with the procedure. </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11</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94</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2%</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4249123598"/>
                  </a:ext>
                </a:extLst>
              </a:tr>
              <a:tr h="281483">
                <a:tc>
                  <a:txBody>
                    <a:bodyPr/>
                    <a:lstStyle/>
                    <a:p>
                      <a:pPr algn="ctr" fontAlgn="ctr">
                        <a:buNone/>
                      </a:pPr>
                      <a:r>
                        <a:rPr lang="en-US" sz="1200" b="0" i="0" u="none" strike="noStrike">
                          <a:solidFill>
                            <a:srgbClr val="000000"/>
                          </a:solidFill>
                          <a:effectLst/>
                          <a:latin typeface="Arial" panose="020B0604020202020204" pitchFamily="34" charset="0"/>
                        </a:rPr>
                        <a:t>This care may be covered by another payer per coordination of benefits.</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22</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28</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1052526352"/>
                  </a:ext>
                </a:extLst>
              </a:tr>
              <a:tr h="281483">
                <a:tc>
                  <a:txBody>
                    <a:bodyPr/>
                    <a:lstStyle/>
                    <a:p>
                      <a:pPr algn="ctr" fontAlgn="ctr">
                        <a:buNone/>
                      </a:pPr>
                      <a:r>
                        <a:rPr lang="en-US" sz="1200" b="0" i="0" u="none" strike="noStrike">
                          <a:solidFill>
                            <a:srgbClr val="000000"/>
                          </a:solidFill>
                          <a:effectLst/>
                          <a:latin typeface="Arial" panose="020B0604020202020204" pitchFamily="34" charset="0"/>
                        </a:rPr>
                        <a:t>This service/equipment/drug is not covered under the patient’s current benefit plan</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204</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18</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0%</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583090735"/>
                  </a:ext>
                </a:extLst>
              </a:tr>
              <a:tr h="400003">
                <a:tc>
                  <a:txBody>
                    <a:bodyPr/>
                    <a:lstStyle/>
                    <a:p>
                      <a:pPr algn="ctr" fontAlgn="ctr">
                        <a:buNone/>
                      </a:pPr>
                      <a:r>
                        <a:rPr lang="en-US" sz="1200" b="0" i="0" u="none" strike="noStrike">
                          <a:solidFill>
                            <a:srgbClr val="000000"/>
                          </a:solidFill>
                          <a:effectLst/>
                          <a:latin typeface="Arial" panose="020B0604020202020204" pitchFamily="34" charset="0"/>
                        </a:rPr>
                        <a:t>The benefit for this service is included in the payment/allowance for another service/procedure that has already been adjudicated. </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97</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12</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0%</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1318850697"/>
                  </a:ext>
                </a:extLst>
              </a:tr>
              <a:tr h="281483">
                <a:tc>
                  <a:txBody>
                    <a:bodyPr/>
                    <a:lstStyle/>
                    <a:p>
                      <a:pPr algn="ctr" fontAlgn="ctr">
                        <a:buNone/>
                      </a:pPr>
                      <a:r>
                        <a:rPr lang="en-US" sz="1200" b="0" i="0" u="none" strike="noStrike">
                          <a:solidFill>
                            <a:srgbClr val="000000"/>
                          </a:solidFill>
                          <a:effectLst/>
                          <a:latin typeface="Arial" panose="020B0604020202020204" pitchFamily="34" charset="0"/>
                        </a:rPr>
                        <a:t>Expenses incurred after coverage terminated.</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27</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9</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0%</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863467654"/>
                  </a:ext>
                </a:extLst>
              </a:tr>
              <a:tr h="400003">
                <a:tc>
                  <a:txBody>
                    <a:bodyPr/>
                    <a:lstStyle/>
                    <a:p>
                      <a:pPr algn="ctr" fontAlgn="ctr">
                        <a:buNone/>
                      </a:pPr>
                      <a:r>
                        <a:rPr lang="en-US" sz="1200" b="0" i="0" u="none" strike="noStrike">
                          <a:solidFill>
                            <a:srgbClr val="000000"/>
                          </a:solidFill>
                          <a:effectLst/>
                          <a:latin typeface="Arial" panose="020B0604020202020204" pitchFamily="34" charset="0"/>
                        </a:rPr>
                        <a:t>Payment adjusted because the payer deems the information submitted does not support this many/frequency of services.</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151</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6</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0%</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309679184"/>
                  </a:ext>
                </a:extLst>
              </a:tr>
              <a:tr h="281483">
                <a:tc>
                  <a:txBody>
                    <a:bodyPr/>
                    <a:lstStyle/>
                    <a:p>
                      <a:pPr algn="ctr" fontAlgn="ctr">
                        <a:buNone/>
                      </a:pPr>
                      <a:r>
                        <a:rPr lang="en-US" sz="1200" b="0" i="0" u="none" strike="noStrike">
                          <a:solidFill>
                            <a:srgbClr val="000000"/>
                          </a:solidFill>
                          <a:effectLst/>
                          <a:latin typeface="Arial" panose="020B0604020202020204" pitchFamily="34" charset="0"/>
                        </a:rPr>
                        <a:t>Expenses incurred prior to coverage.</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26</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4</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0%</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848031960"/>
                  </a:ext>
                </a:extLst>
              </a:tr>
              <a:tr h="600498">
                <a:tc>
                  <a:txBody>
                    <a:bodyPr/>
                    <a:lstStyle/>
                    <a:p>
                      <a:pPr algn="ctr" fontAlgn="ctr">
                        <a:buNone/>
                      </a:pPr>
                      <a:r>
                        <a:rPr lang="en-US" sz="1200" b="0" i="0" u="none" strike="noStrike">
                          <a:solidFill>
                            <a:srgbClr val="000000"/>
                          </a:solidFill>
                          <a:effectLst/>
                          <a:latin typeface="Arial" panose="020B0604020202020204" pitchFamily="34" charset="0"/>
                        </a:rPr>
                        <a:t>Information requested from the Billing/Rendering Provider was not provided or not provided timely or was insufficient/incomplete. At least one Remark Code must be provided </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226</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4</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Arial" panose="020B0604020202020204" pitchFamily="34" charset="0"/>
                        </a:rPr>
                        <a:t>0%</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1958821137"/>
                  </a:ext>
                </a:extLst>
              </a:tr>
            </a:tbl>
          </a:graphicData>
        </a:graphic>
      </p:graphicFrame>
    </p:spTree>
    <p:extLst>
      <p:ext uri="{BB962C8B-B14F-4D97-AF65-F5344CB8AC3E}">
        <p14:creationId xmlns:p14="http://schemas.microsoft.com/office/powerpoint/2010/main" val="1681491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B8A99F-DCD1-070A-FA0C-CFF5A4281D07}"/>
            </a:ext>
          </a:extLst>
        </p:cNvPr>
        <p:cNvGrpSpPr/>
        <p:nvPr/>
      </p:nvGrpSpPr>
      <p:grpSpPr>
        <a:xfrm>
          <a:off x="0" y="0"/>
          <a:ext cx="0" cy="0"/>
          <a:chOff x="0" y="0"/>
          <a:chExt cx="0" cy="0"/>
        </a:xfrm>
      </p:grpSpPr>
      <p:sp>
        <p:nvSpPr>
          <p:cNvPr id="34" name="Flowchart: Document 3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4C89B8-50F1-8E9C-ADA9-90DC918D144B}"/>
              </a:ext>
            </a:extLst>
          </p:cNvPr>
          <p:cNvSpPr>
            <a:spLocks noGrp="1"/>
          </p:cNvSpPr>
          <p:nvPr>
            <p:ph type="title"/>
          </p:nvPr>
        </p:nvSpPr>
        <p:spPr>
          <a:xfrm>
            <a:off x="838200" y="171162"/>
            <a:ext cx="2840182" cy="2371148"/>
          </a:xfrm>
        </p:spPr>
        <p:txBody>
          <a:bodyPr vert="horz" lIns="91440" tIns="45720" rIns="91440" bIns="45720" rtlCol="0">
            <a:normAutofit/>
          </a:bodyPr>
          <a:lstStyle/>
          <a:p>
            <a:r>
              <a:rPr lang="en-US" sz="3200" kern="1200">
                <a:solidFill>
                  <a:srgbClr val="FFFFFF"/>
                </a:solidFill>
                <a:latin typeface="+mj-lt"/>
                <a:ea typeface="+mj-ea"/>
                <a:cs typeface="+mj-cs"/>
              </a:rPr>
              <a:t>Clover Health Remark Codes Associated with the Denials</a:t>
            </a:r>
          </a:p>
        </p:txBody>
      </p:sp>
      <p:graphicFrame>
        <p:nvGraphicFramePr>
          <p:cNvPr id="3" name="Table 2">
            <a:extLst>
              <a:ext uri="{FF2B5EF4-FFF2-40B4-BE49-F238E27FC236}">
                <a16:creationId xmlns:a16="http://schemas.microsoft.com/office/drawing/2014/main" id="{7CD23E33-82BD-818B-D53A-0D5B87277966}"/>
              </a:ext>
            </a:extLst>
          </p:cNvPr>
          <p:cNvGraphicFramePr>
            <a:graphicFrameLocks noGrp="1"/>
          </p:cNvGraphicFramePr>
          <p:nvPr>
            <p:extLst>
              <p:ext uri="{D42A27DB-BD31-4B8C-83A1-F6EECF244321}">
                <p14:modId xmlns:p14="http://schemas.microsoft.com/office/powerpoint/2010/main" val="2765988269"/>
              </p:ext>
            </p:extLst>
          </p:nvPr>
        </p:nvGraphicFramePr>
        <p:xfrm>
          <a:off x="4417024" y="640080"/>
          <a:ext cx="6929355" cy="5578818"/>
        </p:xfrm>
        <a:graphic>
          <a:graphicData uri="http://schemas.openxmlformats.org/drawingml/2006/table">
            <a:tbl>
              <a:tblPr firstRow="1" bandRow="1"/>
              <a:tblGrid>
                <a:gridCol w="5032465">
                  <a:extLst>
                    <a:ext uri="{9D8B030D-6E8A-4147-A177-3AD203B41FA5}">
                      <a16:colId xmlns:a16="http://schemas.microsoft.com/office/drawing/2014/main" val="1135165358"/>
                    </a:ext>
                  </a:extLst>
                </a:gridCol>
                <a:gridCol w="1042929">
                  <a:extLst>
                    <a:ext uri="{9D8B030D-6E8A-4147-A177-3AD203B41FA5}">
                      <a16:colId xmlns:a16="http://schemas.microsoft.com/office/drawing/2014/main" val="1611501481"/>
                    </a:ext>
                  </a:extLst>
                </a:gridCol>
                <a:gridCol w="853961">
                  <a:extLst>
                    <a:ext uri="{9D8B030D-6E8A-4147-A177-3AD203B41FA5}">
                      <a16:colId xmlns:a16="http://schemas.microsoft.com/office/drawing/2014/main" val="2758967287"/>
                    </a:ext>
                  </a:extLst>
                </a:gridCol>
              </a:tblGrid>
              <a:tr h="626012">
                <a:tc>
                  <a:txBody>
                    <a:bodyPr/>
                    <a:lstStyle/>
                    <a:p>
                      <a:pPr algn="ctr" fontAlgn="ctr">
                        <a:buNone/>
                      </a:pPr>
                      <a:r>
                        <a:rPr lang="en-US" sz="1900" b="1" i="0" u="none" strike="noStrike">
                          <a:solidFill>
                            <a:schemeClr val="bg1"/>
                          </a:solidFill>
                          <a:effectLst/>
                          <a:latin typeface="Arial" panose="020B0604020202020204" pitchFamily="34" charset="0"/>
                        </a:rPr>
                        <a:t>Definition</a:t>
                      </a:r>
                    </a:p>
                  </a:txBody>
                  <a:tcPr marL="6370" marR="6370" marT="637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1"/>
                    </a:solidFill>
                  </a:tcPr>
                </a:tc>
                <a:tc>
                  <a:txBody>
                    <a:bodyPr/>
                    <a:lstStyle/>
                    <a:p>
                      <a:pPr algn="ctr" fontAlgn="ctr">
                        <a:buNone/>
                      </a:pPr>
                      <a:r>
                        <a:rPr lang="en-US" sz="1900" b="1" i="0" u="none" strike="noStrike">
                          <a:solidFill>
                            <a:schemeClr val="bg1"/>
                          </a:solidFill>
                          <a:effectLst/>
                          <a:latin typeface="Arial" panose="020B0604020202020204" pitchFamily="34" charset="0"/>
                        </a:rPr>
                        <a:t>Remark Code</a:t>
                      </a:r>
                    </a:p>
                  </a:txBody>
                  <a:tcPr marL="6370" marR="6370" marT="637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1"/>
                    </a:solidFill>
                  </a:tcPr>
                </a:tc>
                <a:tc>
                  <a:txBody>
                    <a:bodyPr/>
                    <a:lstStyle/>
                    <a:p>
                      <a:pPr algn="ctr" fontAlgn="ctr">
                        <a:buNone/>
                      </a:pPr>
                      <a:r>
                        <a:rPr lang="en-US" sz="1900" b="1" i="0" u="none" strike="noStrike">
                          <a:solidFill>
                            <a:schemeClr val="bg1"/>
                          </a:solidFill>
                          <a:effectLst/>
                          <a:latin typeface="Arial" panose="020B0604020202020204" pitchFamily="34" charset="0"/>
                        </a:rPr>
                        <a:t>Count</a:t>
                      </a:r>
                    </a:p>
                  </a:txBody>
                  <a:tcPr marL="6370" marR="6370" marT="637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1"/>
                    </a:solidFill>
                  </a:tcPr>
                </a:tc>
                <a:extLst>
                  <a:ext uri="{0D108BD9-81ED-4DB2-BD59-A6C34878D82A}">
                    <a16:rowId xmlns:a16="http://schemas.microsoft.com/office/drawing/2014/main" val="1266984028"/>
                  </a:ext>
                </a:extLst>
              </a:tr>
              <a:tr h="1196734">
                <a:tc>
                  <a:txBody>
                    <a:bodyPr/>
                    <a:lstStyle/>
                    <a:p>
                      <a:pPr algn="ctr" fontAlgn="ctr">
                        <a:buNone/>
                      </a:pPr>
                      <a:r>
                        <a:rPr lang="en-US" sz="1900" b="0" i="0" u="none" strike="noStrike">
                          <a:solidFill>
                            <a:srgbClr val="000000"/>
                          </a:solidFill>
                          <a:effectLst/>
                          <a:latin typeface="Arial" panose="020B0604020202020204" pitchFamily="34" charset="0"/>
                        </a:rPr>
                        <a:t>Adjustment based on the findings of a review organization/professional consult/manual adjudication/medical advisor/dental advisor/peer review.</a:t>
                      </a:r>
                    </a:p>
                  </a:txBody>
                  <a:tcPr marL="6370" marR="6370" marT="637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900" b="0" i="0" u="none" strike="noStrike">
                          <a:solidFill>
                            <a:srgbClr val="000000"/>
                          </a:solidFill>
                          <a:effectLst/>
                          <a:latin typeface="Arial" panose="020B0604020202020204" pitchFamily="34" charset="0"/>
                        </a:rPr>
                        <a:t>N10</a:t>
                      </a:r>
                    </a:p>
                  </a:txBody>
                  <a:tcPr marL="6370" marR="6370" marT="637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900" b="0" i="0" u="none" strike="noStrike">
                          <a:solidFill>
                            <a:srgbClr val="000000"/>
                          </a:solidFill>
                          <a:effectLst/>
                          <a:latin typeface="Arial" panose="020B0604020202020204" pitchFamily="34" charset="0"/>
                        </a:rPr>
                        <a:t>687</a:t>
                      </a:r>
                    </a:p>
                  </a:txBody>
                  <a:tcPr marL="6370" marR="6370" marT="637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520429775"/>
                  </a:ext>
                </a:extLst>
              </a:tr>
              <a:tr h="340651">
                <a:tc>
                  <a:txBody>
                    <a:bodyPr/>
                    <a:lstStyle/>
                    <a:p>
                      <a:pPr algn="ctr" fontAlgn="ctr">
                        <a:buNone/>
                      </a:pPr>
                      <a:r>
                        <a:rPr lang="en-US" sz="1900" b="0" i="0" u="none" strike="noStrike">
                          <a:solidFill>
                            <a:srgbClr val="000000"/>
                          </a:solidFill>
                          <a:effectLst/>
                          <a:latin typeface="Arial" panose="020B0604020202020204" pitchFamily="34" charset="0"/>
                        </a:rPr>
                        <a:t>Missing/incomplete/invalid other diagnosis.</a:t>
                      </a:r>
                    </a:p>
                  </a:txBody>
                  <a:tcPr marL="6370" marR="6370" marT="637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900" b="0" i="0" u="none" strike="noStrike">
                          <a:solidFill>
                            <a:srgbClr val="000000"/>
                          </a:solidFill>
                          <a:effectLst/>
                          <a:latin typeface="Arial" panose="020B0604020202020204" pitchFamily="34" charset="0"/>
                        </a:rPr>
                        <a:t>M64</a:t>
                      </a:r>
                    </a:p>
                  </a:txBody>
                  <a:tcPr marL="6370" marR="6370" marT="637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900" b="0" i="0" u="none" strike="noStrike">
                          <a:solidFill>
                            <a:srgbClr val="000000"/>
                          </a:solidFill>
                          <a:effectLst/>
                          <a:latin typeface="Arial" panose="020B0604020202020204" pitchFamily="34" charset="0"/>
                        </a:rPr>
                        <a:t>500</a:t>
                      </a:r>
                    </a:p>
                  </a:txBody>
                  <a:tcPr marL="6370" marR="6370" marT="637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617969916"/>
                  </a:ext>
                </a:extLst>
              </a:tr>
              <a:tr h="626012">
                <a:tc>
                  <a:txBody>
                    <a:bodyPr/>
                    <a:lstStyle/>
                    <a:p>
                      <a:pPr algn="ctr" fontAlgn="ctr">
                        <a:buNone/>
                      </a:pPr>
                      <a:r>
                        <a:rPr lang="en-US" sz="1900" b="0" i="0" u="none" strike="noStrike">
                          <a:solidFill>
                            <a:srgbClr val="000000"/>
                          </a:solidFill>
                          <a:effectLst/>
                          <a:latin typeface="Arial" panose="020B0604020202020204" pitchFamily="34" charset="0"/>
                        </a:rPr>
                        <a:t>Missing/incomplete/invalid diagnosis or condition.</a:t>
                      </a:r>
                    </a:p>
                  </a:txBody>
                  <a:tcPr marL="6370" marR="6370" marT="637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900" b="0" i="0" u="none" strike="noStrike">
                          <a:solidFill>
                            <a:srgbClr val="000000"/>
                          </a:solidFill>
                          <a:effectLst/>
                          <a:latin typeface="Arial" panose="020B0604020202020204" pitchFamily="34" charset="0"/>
                        </a:rPr>
                        <a:t>M76</a:t>
                      </a:r>
                    </a:p>
                  </a:txBody>
                  <a:tcPr marL="6370" marR="6370" marT="637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900" b="0" i="0" u="none" strike="noStrike">
                          <a:solidFill>
                            <a:srgbClr val="000000"/>
                          </a:solidFill>
                          <a:effectLst/>
                          <a:latin typeface="Arial" panose="020B0604020202020204" pitchFamily="34" charset="0"/>
                        </a:rPr>
                        <a:t>27</a:t>
                      </a:r>
                    </a:p>
                  </a:txBody>
                  <a:tcPr marL="6370" marR="6370" marT="637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81331409"/>
                  </a:ext>
                </a:extLst>
              </a:tr>
              <a:tr h="340651">
                <a:tc>
                  <a:txBody>
                    <a:bodyPr/>
                    <a:lstStyle/>
                    <a:p>
                      <a:pPr algn="ctr" fontAlgn="ctr">
                        <a:buNone/>
                      </a:pPr>
                      <a:r>
                        <a:rPr lang="en-US" sz="1900" b="0" i="0" u="none" strike="noStrike">
                          <a:solidFill>
                            <a:srgbClr val="000000"/>
                          </a:solidFill>
                          <a:effectLst/>
                          <a:latin typeface="Arial" panose="020B0604020202020204" pitchFamily="34" charset="0"/>
                        </a:rPr>
                        <a:t>Missing patient medical record for this service.</a:t>
                      </a:r>
                    </a:p>
                  </a:txBody>
                  <a:tcPr marL="6370" marR="6370" marT="637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900" b="0" i="0" u="none" strike="noStrike">
                          <a:solidFill>
                            <a:srgbClr val="000000"/>
                          </a:solidFill>
                          <a:effectLst/>
                          <a:latin typeface="Arial" panose="020B0604020202020204" pitchFamily="34" charset="0"/>
                        </a:rPr>
                        <a:t>M127</a:t>
                      </a:r>
                    </a:p>
                  </a:txBody>
                  <a:tcPr marL="6370" marR="6370" marT="637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900" b="0" i="0" u="none" strike="noStrike">
                          <a:solidFill>
                            <a:srgbClr val="000000"/>
                          </a:solidFill>
                          <a:effectLst/>
                          <a:latin typeface="Arial" panose="020B0604020202020204" pitchFamily="34" charset="0"/>
                        </a:rPr>
                        <a:t>2</a:t>
                      </a:r>
                    </a:p>
                  </a:txBody>
                  <a:tcPr marL="6370" marR="6370" marT="637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1171886977"/>
                  </a:ext>
                </a:extLst>
              </a:tr>
              <a:tr h="626012">
                <a:tc>
                  <a:txBody>
                    <a:bodyPr/>
                    <a:lstStyle/>
                    <a:p>
                      <a:pPr algn="ctr" fontAlgn="ctr">
                        <a:buNone/>
                      </a:pPr>
                      <a:r>
                        <a:rPr lang="en-US" sz="1900" b="0" i="0" u="none" strike="noStrike">
                          <a:solidFill>
                            <a:srgbClr val="000000"/>
                          </a:solidFill>
                          <a:effectLst/>
                          <a:latin typeface="Arial" panose="020B0604020202020204" pitchFamily="34" charset="0"/>
                        </a:rPr>
                        <a:t>Missing/incomplete/invalid/inappropriate place of service.</a:t>
                      </a:r>
                    </a:p>
                  </a:txBody>
                  <a:tcPr marL="6370" marR="6370" marT="637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900" b="0" i="0" u="none" strike="noStrike">
                          <a:solidFill>
                            <a:srgbClr val="000000"/>
                          </a:solidFill>
                          <a:effectLst/>
                          <a:latin typeface="Arial" panose="020B0604020202020204" pitchFamily="34" charset="0"/>
                        </a:rPr>
                        <a:t>M77</a:t>
                      </a:r>
                    </a:p>
                  </a:txBody>
                  <a:tcPr marL="6370" marR="6370" marT="637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900" b="0" i="0" u="none" strike="noStrike">
                          <a:solidFill>
                            <a:srgbClr val="000000"/>
                          </a:solidFill>
                          <a:effectLst/>
                          <a:latin typeface="Arial" panose="020B0604020202020204" pitchFamily="34" charset="0"/>
                        </a:rPr>
                        <a:t>1</a:t>
                      </a:r>
                    </a:p>
                  </a:txBody>
                  <a:tcPr marL="6370" marR="6370" marT="637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026773196"/>
                  </a:ext>
                </a:extLst>
              </a:tr>
              <a:tr h="1196734">
                <a:tc>
                  <a:txBody>
                    <a:bodyPr/>
                    <a:lstStyle/>
                    <a:p>
                      <a:pPr algn="ctr" fontAlgn="ctr">
                        <a:buNone/>
                      </a:pPr>
                      <a:r>
                        <a:rPr lang="en-US" sz="1900" b="0" i="0" u="none" strike="noStrike">
                          <a:solidFill>
                            <a:srgbClr val="000000"/>
                          </a:solidFill>
                          <a:effectLst/>
                          <a:latin typeface="Arial" panose="020B0604020202020204" pitchFamily="34" charset="0"/>
                        </a:rPr>
                        <a:t>Secondary payment cannot be considered without the identity of or payment information from the primary payer.  The information was either not reported or was illegible.</a:t>
                      </a:r>
                    </a:p>
                  </a:txBody>
                  <a:tcPr marL="6370" marR="6370" marT="637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900" b="0" i="0" u="none" strike="noStrike">
                          <a:solidFill>
                            <a:srgbClr val="000000"/>
                          </a:solidFill>
                          <a:effectLst/>
                          <a:latin typeface="Arial" panose="020B0604020202020204" pitchFamily="34" charset="0"/>
                        </a:rPr>
                        <a:t>MA04</a:t>
                      </a:r>
                    </a:p>
                  </a:txBody>
                  <a:tcPr marL="6370" marR="6370" marT="637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900" b="0" i="0" u="none" strike="noStrike">
                          <a:solidFill>
                            <a:srgbClr val="000000"/>
                          </a:solidFill>
                          <a:effectLst/>
                          <a:latin typeface="Arial" panose="020B0604020202020204" pitchFamily="34" charset="0"/>
                        </a:rPr>
                        <a:t>1</a:t>
                      </a:r>
                    </a:p>
                  </a:txBody>
                  <a:tcPr marL="6370" marR="6370" marT="637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4250203209"/>
                  </a:ext>
                </a:extLst>
              </a:tr>
              <a:tr h="626012">
                <a:tc>
                  <a:txBody>
                    <a:bodyPr/>
                    <a:lstStyle/>
                    <a:p>
                      <a:pPr algn="ctr" fontAlgn="ctr">
                        <a:buNone/>
                      </a:pPr>
                      <a:r>
                        <a:rPr lang="en-US" sz="1900" b="0" i="0" u="none" strike="noStrike">
                          <a:solidFill>
                            <a:srgbClr val="000000"/>
                          </a:solidFill>
                          <a:effectLst/>
                          <a:latin typeface="Arial" panose="020B0604020202020204" pitchFamily="34" charset="0"/>
                        </a:rPr>
                        <a:t>The number of Days or Units of Service exceeds our acceptable maximum.</a:t>
                      </a:r>
                    </a:p>
                  </a:txBody>
                  <a:tcPr marL="6370" marR="6370" marT="637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900" b="0" i="0" u="none" strike="noStrike">
                          <a:solidFill>
                            <a:srgbClr val="000000"/>
                          </a:solidFill>
                          <a:effectLst/>
                          <a:latin typeface="Arial" panose="020B0604020202020204" pitchFamily="34" charset="0"/>
                        </a:rPr>
                        <a:t>N362</a:t>
                      </a:r>
                    </a:p>
                  </a:txBody>
                  <a:tcPr marL="6370" marR="6370" marT="637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900" b="0" i="0" u="none" strike="noStrike">
                          <a:solidFill>
                            <a:srgbClr val="000000"/>
                          </a:solidFill>
                          <a:effectLst/>
                          <a:latin typeface="Arial" panose="020B0604020202020204" pitchFamily="34" charset="0"/>
                        </a:rPr>
                        <a:t>1</a:t>
                      </a:r>
                    </a:p>
                  </a:txBody>
                  <a:tcPr marL="6370" marR="6370" marT="637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894826612"/>
                  </a:ext>
                </a:extLst>
              </a:tr>
            </a:tbl>
          </a:graphicData>
        </a:graphic>
      </p:graphicFrame>
    </p:spTree>
    <p:extLst>
      <p:ext uri="{BB962C8B-B14F-4D97-AF65-F5344CB8AC3E}">
        <p14:creationId xmlns:p14="http://schemas.microsoft.com/office/powerpoint/2010/main" val="4101609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D23E7D-94DD-73F6-50B2-C53AE67E2413}"/>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0037321-9488-53D8-A272-AC334DE7E8C5}"/>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algn="ctr"/>
            <a:r>
              <a:rPr lang="en-US" sz="3700" kern="1200" dirty="0">
                <a:solidFill>
                  <a:srgbClr val="FFFFFF"/>
                </a:solidFill>
                <a:latin typeface="+mj-lt"/>
                <a:ea typeface="+mj-ea"/>
                <a:cs typeface="+mj-cs"/>
              </a:rPr>
              <a:t>Spotlight on United Healthcare NJ Denials 2025 YTD</a:t>
            </a:r>
          </a:p>
        </p:txBody>
      </p:sp>
      <p:graphicFrame>
        <p:nvGraphicFramePr>
          <p:cNvPr id="3" name="Table 2">
            <a:extLst>
              <a:ext uri="{FF2B5EF4-FFF2-40B4-BE49-F238E27FC236}">
                <a16:creationId xmlns:a16="http://schemas.microsoft.com/office/drawing/2014/main" id="{FDD1C635-6591-556F-93FB-5BA39ADEC39C}"/>
              </a:ext>
            </a:extLst>
          </p:cNvPr>
          <p:cNvGraphicFramePr>
            <a:graphicFrameLocks noGrp="1"/>
          </p:cNvGraphicFramePr>
          <p:nvPr>
            <p:extLst>
              <p:ext uri="{D42A27DB-BD31-4B8C-83A1-F6EECF244321}">
                <p14:modId xmlns:p14="http://schemas.microsoft.com/office/powerpoint/2010/main" val="2592562855"/>
              </p:ext>
            </p:extLst>
          </p:nvPr>
        </p:nvGraphicFramePr>
        <p:xfrm>
          <a:off x="4195482" y="14531"/>
          <a:ext cx="7619998" cy="6896310"/>
        </p:xfrm>
        <a:graphic>
          <a:graphicData uri="http://schemas.openxmlformats.org/drawingml/2006/table">
            <a:tbl>
              <a:tblPr/>
              <a:tblGrid>
                <a:gridCol w="4416777">
                  <a:extLst>
                    <a:ext uri="{9D8B030D-6E8A-4147-A177-3AD203B41FA5}">
                      <a16:colId xmlns:a16="http://schemas.microsoft.com/office/drawing/2014/main" val="607470553"/>
                    </a:ext>
                  </a:extLst>
                </a:gridCol>
                <a:gridCol w="1001889">
                  <a:extLst>
                    <a:ext uri="{9D8B030D-6E8A-4147-A177-3AD203B41FA5}">
                      <a16:colId xmlns:a16="http://schemas.microsoft.com/office/drawing/2014/main" val="4091000082"/>
                    </a:ext>
                  </a:extLst>
                </a:gridCol>
                <a:gridCol w="959555">
                  <a:extLst>
                    <a:ext uri="{9D8B030D-6E8A-4147-A177-3AD203B41FA5}">
                      <a16:colId xmlns:a16="http://schemas.microsoft.com/office/drawing/2014/main" val="3870811760"/>
                    </a:ext>
                  </a:extLst>
                </a:gridCol>
                <a:gridCol w="1241777">
                  <a:extLst>
                    <a:ext uri="{9D8B030D-6E8A-4147-A177-3AD203B41FA5}">
                      <a16:colId xmlns:a16="http://schemas.microsoft.com/office/drawing/2014/main" val="999745955"/>
                    </a:ext>
                  </a:extLst>
                </a:gridCol>
              </a:tblGrid>
              <a:tr h="310404">
                <a:tc>
                  <a:txBody>
                    <a:bodyPr/>
                    <a:lstStyle/>
                    <a:p>
                      <a:pPr algn="ctr" fontAlgn="ctr">
                        <a:buNone/>
                      </a:pPr>
                      <a:r>
                        <a:rPr lang="en-US" sz="1100" b="1" i="0" u="none" strike="noStrike" dirty="0">
                          <a:solidFill>
                            <a:schemeClr val="bg1"/>
                          </a:solidFill>
                          <a:effectLst/>
                          <a:latin typeface="Arial" panose="020B0604020202020204" pitchFamily="34" charset="0"/>
                        </a:rPr>
                        <a:t>Definition</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1"/>
                    </a:solidFill>
                  </a:tcPr>
                </a:tc>
                <a:tc>
                  <a:txBody>
                    <a:bodyPr/>
                    <a:lstStyle/>
                    <a:p>
                      <a:pPr algn="ctr" fontAlgn="ctr">
                        <a:buNone/>
                      </a:pPr>
                      <a:r>
                        <a:rPr lang="en-US" sz="1100" b="1" i="0" u="none" strike="noStrike" dirty="0">
                          <a:solidFill>
                            <a:schemeClr val="bg1"/>
                          </a:solidFill>
                          <a:effectLst/>
                          <a:latin typeface="Arial" panose="020B0604020202020204" pitchFamily="34" charset="0"/>
                        </a:rPr>
                        <a:t>Reason Code</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1"/>
                    </a:solidFill>
                  </a:tcPr>
                </a:tc>
                <a:tc>
                  <a:txBody>
                    <a:bodyPr/>
                    <a:lstStyle/>
                    <a:p>
                      <a:pPr algn="ctr" fontAlgn="ctr">
                        <a:buNone/>
                      </a:pPr>
                      <a:r>
                        <a:rPr lang="en-US" sz="1100" b="1" i="0" u="none" strike="noStrike" dirty="0">
                          <a:solidFill>
                            <a:schemeClr val="bg1"/>
                          </a:solidFill>
                          <a:effectLst/>
                          <a:latin typeface="Arial" panose="020B0604020202020204" pitchFamily="34" charset="0"/>
                        </a:rPr>
                        <a:t>True Denials</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1"/>
                    </a:solidFill>
                  </a:tcPr>
                </a:tc>
                <a:tc>
                  <a:txBody>
                    <a:bodyPr/>
                    <a:lstStyle/>
                    <a:p>
                      <a:pPr algn="ctr" fontAlgn="ctr">
                        <a:buNone/>
                      </a:pPr>
                      <a:r>
                        <a:rPr lang="en-US" sz="1100" b="1" i="0" u="none" strike="noStrike" dirty="0">
                          <a:solidFill>
                            <a:schemeClr val="bg1"/>
                          </a:solidFill>
                          <a:effectLst/>
                          <a:latin typeface="Arial" panose="020B0604020202020204" pitchFamily="34" charset="0"/>
                        </a:rPr>
                        <a:t>% of Total Denials</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1"/>
                    </a:solidFill>
                  </a:tcPr>
                </a:tc>
                <a:extLst>
                  <a:ext uri="{0D108BD9-81ED-4DB2-BD59-A6C34878D82A}">
                    <a16:rowId xmlns:a16="http://schemas.microsoft.com/office/drawing/2014/main" val="2995769538"/>
                  </a:ext>
                </a:extLst>
              </a:tr>
              <a:tr h="498073">
                <a:tc>
                  <a:txBody>
                    <a:bodyPr/>
                    <a:lstStyle/>
                    <a:p>
                      <a:pPr algn="ctr" fontAlgn="ctr">
                        <a:buNone/>
                      </a:pPr>
                      <a:r>
                        <a:rPr lang="en-US" sz="1100" b="0" i="0" u="none" strike="noStrike" dirty="0">
                          <a:solidFill>
                            <a:srgbClr val="000000"/>
                          </a:solidFill>
                          <a:effectLst/>
                          <a:latin typeface="Arial" panose="020B0604020202020204" pitchFamily="34" charset="0"/>
                        </a:rPr>
                        <a:t>Claim/service lacks information or has submission/billing error(s) which is needed for adjudication.  At least one Remark Code must be provided </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16</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2,519</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44%</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926309174"/>
                  </a:ext>
                </a:extLst>
              </a:tr>
              <a:tr h="310404">
                <a:tc>
                  <a:txBody>
                    <a:bodyPr/>
                    <a:lstStyle/>
                    <a:p>
                      <a:pPr algn="ctr" fontAlgn="ctr">
                        <a:buNone/>
                      </a:pPr>
                      <a:r>
                        <a:rPr lang="en-US" sz="1100" b="0" i="0" u="none" strike="noStrike">
                          <a:solidFill>
                            <a:srgbClr val="000000"/>
                          </a:solidFill>
                          <a:effectLst/>
                          <a:latin typeface="Arial" panose="020B0604020202020204" pitchFamily="34" charset="0"/>
                        </a:rPr>
                        <a:t>Precertification/authorization/notification absent.</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197</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608</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11%</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094117547"/>
                  </a:ext>
                </a:extLst>
              </a:tr>
              <a:tr h="441100">
                <a:tc>
                  <a:txBody>
                    <a:bodyPr/>
                    <a:lstStyle/>
                    <a:p>
                      <a:pPr algn="ctr" fontAlgn="ctr">
                        <a:buNone/>
                      </a:pPr>
                      <a:r>
                        <a:rPr lang="en-US" sz="1100" b="0" i="0" u="none" strike="noStrike">
                          <a:solidFill>
                            <a:srgbClr val="000000"/>
                          </a:solidFill>
                          <a:effectLst/>
                          <a:latin typeface="Arial" panose="020B0604020202020204" pitchFamily="34" charset="0"/>
                        </a:rPr>
                        <a:t>The claim/service has been transferred to the proper payer/processor for processing. Claim/service not covered by this payer/processor.</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B11</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461</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8%</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983494423"/>
                  </a:ext>
                </a:extLst>
              </a:tr>
              <a:tr h="310404">
                <a:tc>
                  <a:txBody>
                    <a:bodyPr/>
                    <a:lstStyle/>
                    <a:p>
                      <a:pPr algn="ctr" fontAlgn="ctr">
                        <a:buNone/>
                      </a:pPr>
                      <a:r>
                        <a:rPr lang="en-US" sz="1100" b="0" i="0" u="none" strike="noStrike">
                          <a:solidFill>
                            <a:srgbClr val="000000"/>
                          </a:solidFill>
                          <a:effectLst/>
                          <a:latin typeface="Arial" panose="020B0604020202020204" pitchFamily="34" charset="0"/>
                        </a:rPr>
                        <a:t>The time limit for filing has expired.</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29</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361</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6%</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597016181"/>
                  </a:ext>
                </a:extLst>
              </a:tr>
              <a:tr h="662195">
                <a:tc>
                  <a:txBody>
                    <a:bodyPr/>
                    <a:lstStyle/>
                    <a:p>
                      <a:pPr algn="ctr" fontAlgn="ctr">
                        <a:buNone/>
                      </a:pPr>
                      <a:r>
                        <a:rPr lang="en-US" sz="1100" b="0" i="0" u="none" strike="noStrike">
                          <a:solidFill>
                            <a:srgbClr val="000000"/>
                          </a:solidFill>
                          <a:effectLst/>
                          <a:latin typeface="Arial" panose="020B0604020202020204" pitchFamily="34" charset="0"/>
                        </a:rPr>
                        <a:t>Information requested from the Billing/Rendering Provider was not provided or not provided timely or was insufficient/incomplete. At least one Remark Code must be provided</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226</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358</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6%</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027188905"/>
                  </a:ext>
                </a:extLst>
              </a:tr>
              <a:tr h="441100">
                <a:tc>
                  <a:txBody>
                    <a:bodyPr/>
                    <a:lstStyle/>
                    <a:p>
                      <a:pPr algn="ctr" fontAlgn="ctr">
                        <a:buNone/>
                      </a:pPr>
                      <a:r>
                        <a:rPr lang="en-US" sz="1100" b="0" i="0" u="none" strike="noStrike">
                          <a:solidFill>
                            <a:srgbClr val="000000"/>
                          </a:solidFill>
                          <a:effectLst/>
                          <a:latin typeface="Arial" panose="020B0604020202020204" pitchFamily="34" charset="0"/>
                        </a:rPr>
                        <a:t>An attachment/other documentation is required to adjudicate this claim/service. At least one Remark Code must be provided</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252</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296</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5%</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557763341"/>
                  </a:ext>
                </a:extLst>
              </a:tr>
              <a:tr h="333680">
                <a:tc>
                  <a:txBody>
                    <a:bodyPr/>
                    <a:lstStyle/>
                    <a:p>
                      <a:pPr algn="ctr" fontAlgn="ctr">
                        <a:buNone/>
                      </a:pPr>
                      <a:r>
                        <a:rPr lang="en-US" sz="1100" b="0" i="0" u="none" strike="noStrike">
                          <a:solidFill>
                            <a:srgbClr val="000000"/>
                          </a:solidFill>
                          <a:effectLst/>
                          <a:latin typeface="Arial" panose="020B0604020202020204" pitchFamily="34" charset="0"/>
                        </a:rPr>
                        <a:t>This procedure is not paid separately. At least one Remark Code must be provided </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234</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212</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4%</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824451521"/>
                  </a:ext>
                </a:extLst>
              </a:tr>
              <a:tr h="441100">
                <a:tc>
                  <a:txBody>
                    <a:bodyPr/>
                    <a:lstStyle/>
                    <a:p>
                      <a:pPr algn="ctr" fontAlgn="ctr">
                        <a:buNone/>
                      </a:pPr>
                      <a:r>
                        <a:rPr lang="en-US" sz="1100" b="0" i="0" u="none" strike="noStrike">
                          <a:solidFill>
                            <a:srgbClr val="000000"/>
                          </a:solidFill>
                          <a:effectLst/>
                          <a:latin typeface="Arial" panose="020B0604020202020204" pitchFamily="34" charset="0"/>
                        </a:rPr>
                        <a:t>Claim/service not covered by this payer/contractor. You must send the claim/service to the correct payer/contractor.</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109</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170</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3%</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907174105"/>
                  </a:ext>
                </a:extLst>
              </a:tr>
              <a:tr h="310404">
                <a:tc>
                  <a:txBody>
                    <a:bodyPr/>
                    <a:lstStyle/>
                    <a:p>
                      <a:pPr algn="ctr" fontAlgn="ctr">
                        <a:buNone/>
                      </a:pPr>
                      <a:r>
                        <a:rPr lang="en-US" sz="1100" b="0" i="0" u="none" strike="noStrike">
                          <a:solidFill>
                            <a:srgbClr val="000000"/>
                          </a:solidFill>
                          <a:effectLst/>
                          <a:latin typeface="Arial" panose="020B0604020202020204" pitchFamily="34" charset="0"/>
                        </a:rPr>
                        <a:t>Non-covered charge(s). At least one Remark Code must be provided</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96</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150</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3%</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145107599"/>
                  </a:ext>
                </a:extLst>
              </a:tr>
              <a:tr h="441100">
                <a:tc>
                  <a:txBody>
                    <a:bodyPr/>
                    <a:lstStyle/>
                    <a:p>
                      <a:pPr algn="ctr" fontAlgn="ctr">
                        <a:buNone/>
                      </a:pPr>
                      <a:r>
                        <a:rPr lang="en-US" sz="1100" b="0" i="0" u="none" strike="noStrike">
                          <a:solidFill>
                            <a:srgbClr val="000000"/>
                          </a:solidFill>
                          <a:effectLst/>
                          <a:latin typeface="Arial" panose="020B0604020202020204" pitchFamily="34" charset="0"/>
                        </a:rPr>
                        <a:t>Exceeds the contracted maximum number of hours/days/units by this provider for this period. This is not patient specific. </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222</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113</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2%</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461882681"/>
                  </a:ext>
                </a:extLst>
              </a:tr>
              <a:tr h="310404">
                <a:tc>
                  <a:txBody>
                    <a:bodyPr/>
                    <a:lstStyle/>
                    <a:p>
                      <a:pPr algn="ctr" fontAlgn="ctr">
                        <a:buNone/>
                      </a:pPr>
                      <a:r>
                        <a:rPr lang="en-US" sz="1100" b="0" i="0" u="none" strike="noStrike">
                          <a:solidFill>
                            <a:srgbClr val="000000"/>
                          </a:solidFill>
                          <a:effectLst/>
                          <a:latin typeface="Arial" panose="020B0604020202020204" pitchFamily="34" charset="0"/>
                        </a:rPr>
                        <a:t>Expenses incurred after coverage terminated.</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27</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80</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1%</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749641374"/>
                  </a:ext>
                </a:extLst>
              </a:tr>
              <a:tr h="441100">
                <a:tc>
                  <a:txBody>
                    <a:bodyPr/>
                    <a:lstStyle/>
                    <a:p>
                      <a:pPr algn="ctr" fontAlgn="ctr">
                        <a:buNone/>
                      </a:pPr>
                      <a:r>
                        <a:rPr lang="en-US" sz="1100" b="0" i="0" u="none" strike="noStrike">
                          <a:solidFill>
                            <a:srgbClr val="000000"/>
                          </a:solidFill>
                          <a:effectLst/>
                          <a:latin typeface="Arial" panose="020B0604020202020204" pitchFamily="34" charset="0"/>
                        </a:rPr>
                        <a:t>Payment adjusted because the payer deems the information submitted does not support this many/frequency of services.</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151</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64</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984223499"/>
                  </a:ext>
                </a:extLst>
              </a:tr>
              <a:tr h="333680">
                <a:tc>
                  <a:txBody>
                    <a:bodyPr/>
                    <a:lstStyle/>
                    <a:p>
                      <a:pPr algn="ctr" fontAlgn="ctr">
                        <a:buNone/>
                      </a:pPr>
                      <a:r>
                        <a:rPr lang="en-US" sz="1100" b="0" i="0" u="none" strike="noStrike">
                          <a:solidFill>
                            <a:srgbClr val="000000"/>
                          </a:solidFill>
                          <a:effectLst/>
                          <a:latin typeface="Arial" panose="020B0604020202020204" pitchFamily="34" charset="0"/>
                        </a:rPr>
                        <a:t>Payer deems the information submitted does not support this level of service.</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150</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58</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1%</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733398376"/>
                  </a:ext>
                </a:extLst>
              </a:tr>
              <a:tr h="441100">
                <a:tc>
                  <a:txBody>
                    <a:bodyPr/>
                    <a:lstStyle/>
                    <a:p>
                      <a:pPr algn="ctr" fontAlgn="ctr">
                        <a:buNone/>
                      </a:pPr>
                      <a:r>
                        <a:rPr lang="en-US" sz="1100" b="0" i="0" u="none" strike="noStrike">
                          <a:solidFill>
                            <a:srgbClr val="000000"/>
                          </a:solidFill>
                          <a:effectLst/>
                          <a:latin typeface="Arial" panose="020B0604020202020204" pitchFamily="34" charset="0"/>
                        </a:rPr>
                        <a:t>These are non-covered services because this is not deemed a 'medical necessity' by the payer. </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50</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58</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637973629"/>
                  </a:ext>
                </a:extLst>
              </a:tr>
              <a:tr h="333680">
                <a:tc>
                  <a:txBody>
                    <a:bodyPr/>
                    <a:lstStyle/>
                    <a:p>
                      <a:pPr algn="ctr" fontAlgn="ctr">
                        <a:buNone/>
                      </a:pPr>
                      <a:r>
                        <a:rPr lang="en-US" sz="1100" b="0" i="0" u="none" strike="noStrike">
                          <a:solidFill>
                            <a:srgbClr val="000000"/>
                          </a:solidFill>
                          <a:effectLst/>
                          <a:latin typeface="Arial" panose="020B0604020202020204" pitchFamily="34" charset="0"/>
                        </a:rPr>
                        <a:t>Attachment/other documentation referenced on the claim was not received.</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163</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37</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100" b="0" i="0" u="none" strike="noStrike">
                          <a:solidFill>
                            <a:srgbClr val="000000"/>
                          </a:solidFill>
                          <a:effectLst/>
                          <a:latin typeface="Arial" panose="020B0604020202020204" pitchFamily="34" charset="0"/>
                        </a:rPr>
                        <a:t>1%</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719625193"/>
                  </a:ext>
                </a:extLst>
              </a:tr>
              <a:tr h="498073">
                <a:tc>
                  <a:txBody>
                    <a:bodyPr/>
                    <a:lstStyle/>
                    <a:p>
                      <a:pPr algn="ctr" fontAlgn="ctr">
                        <a:buNone/>
                      </a:pPr>
                      <a:r>
                        <a:rPr lang="en-US" sz="1100" b="0" i="0" u="none" strike="noStrike">
                          <a:solidFill>
                            <a:srgbClr val="000000"/>
                          </a:solidFill>
                          <a:effectLst/>
                          <a:latin typeface="Arial" panose="020B0604020202020204" pitchFamily="34" charset="0"/>
                        </a:rPr>
                        <a:t>'Not otherwise classified' or 'unlisted' procedure code (CPT/HCPCS) was billed when there is a specific procedure code for this procedure/service</a:t>
                      </a:r>
                    </a:p>
                  </a:txBody>
                  <a:tcPr marL="4763" marR="4763" marT="4763"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189</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35</a:t>
                      </a:r>
                    </a:p>
                  </a:txBody>
                  <a:tcPr marL="4763" marR="4763" marT="4763"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Arial" panose="020B0604020202020204" pitchFamily="34" charset="0"/>
                        </a:rPr>
                        <a:t>1%</a:t>
                      </a:r>
                    </a:p>
                  </a:txBody>
                  <a:tcPr marL="4763" marR="4763" marT="4763"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1818432573"/>
                  </a:ext>
                </a:extLst>
              </a:tr>
            </a:tbl>
          </a:graphicData>
        </a:graphic>
      </p:graphicFrame>
    </p:spTree>
    <p:extLst>
      <p:ext uri="{BB962C8B-B14F-4D97-AF65-F5344CB8AC3E}">
        <p14:creationId xmlns:p14="http://schemas.microsoft.com/office/powerpoint/2010/main" val="1210938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lowchart: Document 24">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71162"/>
            <a:ext cx="2840182" cy="2371148"/>
          </a:xfrm>
        </p:spPr>
        <p:txBody>
          <a:bodyPr vert="horz" lIns="91440" tIns="45720" rIns="91440" bIns="45720" rtlCol="0">
            <a:normAutofit/>
          </a:bodyPr>
          <a:lstStyle/>
          <a:p>
            <a:r>
              <a:rPr lang="en-US" sz="3200" kern="1200">
                <a:solidFill>
                  <a:srgbClr val="FFFFFF"/>
                </a:solidFill>
                <a:latin typeface="+mj-lt"/>
                <a:ea typeface="+mj-ea"/>
                <a:cs typeface="+mj-cs"/>
              </a:rPr>
              <a:t>United Healthcare Remark Codes associated with the Denials</a:t>
            </a:r>
          </a:p>
        </p:txBody>
      </p:sp>
      <p:graphicFrame>
        <p:nvGraphicFramePr>
          <p:cNvPr id="4" name="Table 3">
            <a:extLst>
              <a:ext uri="{FF2B5EF4-FFF2-40B4-BE49-F238E27FC236}">
                <a16:creationId xmlns:a16="http://schemas.microsoft.com/office/drawing/2014/main" id="{354E42C8-994F-FED8-A890-6AD04CD960E8}"/>
              </a:ext>
            </a:extLst>
          </p:cNvPr>
          <p:cNvGraphicFramePr>
            <a:graphicFrameLocks noGrp="1"/>
          </p:cNvGraphicFramePr>
          <p:nvPr>
            <p:extLst>
              <p:ext uri="{D42A27DB-BD31-4B8C-83A1-F6EECF244321}">
                <p14:modId xmlns:p14="http://schemas.microsoft.com/office/powerpoint/2010/main" val="701764395"/>
              </p:ext>
            </p:extLst>
          </p:nvPr>
        </p:nvGraphicFramePr>
        <p:xfrm>
          <a:off x="4207933" y="298825"/>
          <a:ext cx="7347539" cy="6197597"/>
        </p:xfrm>
        <a:graphic>
          <a:graphicData uri="http://schemas.openxmlformats.org/drawingml/2006/table">
            <a:tbl>
              <a:tblPr firstRow="1" bandRow="1"/>
              <a:tblGrid>
                <a:gridCol w="5398543">
                  <a:extLst>
                    <a:ext uri="{9D8B030D-6E8A-4147-A177-3AD203B41FA5}">
                      <a16:colId xmlns:a16="http://schemas.microsoft.com/office/drawing/2014/main" val="1594708833"/>
                    </a:ext>
                  </a:extLst>
                </a:gridCol>
                <a:gridCol w="1241838">
                  <a:extLst>
                    <a:ext uri="{9D8B030D-6E8A-4147-A177-3AD203B41FA5}">
                      <a16:colId xmlns:a16="http://schemas.microsoft.com/office/drawing/2014/main" val="851506607"/>
                    </a:ext>
                  </a:extLst>
                </a:gridCol>
                <a:gridCol w="707158">
                  <a:extLst>
                    <a:ext uri="{9D8B030D-6E8A-4147-A177-3AD203B41FA5}">
                      <a16:colId xmlns:a16="http://schemas.microsoft.com/office/drawing/2014/main" val="2238033446"/>
                    </a:ext>
                  </a:extLst>
                </a:gridCol>
              </a:tblGrid>
              <a:tr h="252737">
                <a:tc>
                  <a:txBody>
                    <a:bodyPr/>
                    <a:lstStyle/>
                    <a:p>
                      <a:pPr algn="ctr" fontAlgn="ctr">
                        <a:buNone/>
                      </a:pPr>
                      <a:r>
                        <a:rPr lang="en-US" sz="1200" b="1" i="0" u="none" strike="noStrike" dirty="0">
                          <a:solidFill>
                            <a:schemeClr val="bg1"/>
                          </a:solidFill>
                          <a:effectLst/>
                          <a:latin typeface="Arial" panose="020B0604020202020204" pitchFamily="34" charset="0"/>
                        </a:rPr>
                        <a:t>Definition</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1"/>
                    </a:solidFill>
                  </a:tcPr>
                </a:tc>
                <a:tc>
                  <a:txBody>
                    <a:bodyPr/>
                    <a:lstStyle/>
                    <a:p>
                      <a:pPr algn="ctr" fontAlgn="ctr">
                        <a:buNone/>
                      </a:pPr>
                      <a:r>
                        <a:rPr lang="en-US" sz="1200" b="1" i="0" u="none" strike="noStrike" dirty="0">
                          <a:solidFill>
                            <a:schemeClr val="bg1"/>
                          </a:solidFill>
                          <a:effectLst/>
                          <a:latin typeface="Arial" panose="020B0604020202020204" pitchFamily="34" charset="0"/>
                        </a:rPr>
                        <a:t>Remark Code</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1"/>
                    </a:solidFill>
                  </a:tcPr>
                </a:tc>
                <a:tc>
                  <a:txBody>
                    <a:bodyPr/>
                    <a:lstStyle/>
                    <a:p>
                      <a:pPr algn="ctr" fontAlgn="ctr">
                        <a:buNone/>
                      </a:pPr>
                      <a:r>
                        <a:rPr lang="en-US" sz="1200" b="1" i="0" u="none" strike="noStrike" dirty="0">
                          <a:solidFill>
                            <a:schemeClr val="bg1"/>
                          </a:solidFill>
                          <a:effectLst/>
                          <a:latin typeface="Arial" panose="020B0604020202020204" pitchFamily="34" charset="0"/>
                        </a:rPr>
                        <a:t>Count</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1"/>
                    </a:solidFill>
                  </a:tcPr>
                </a:tc>
                <a:extLst>
                  <a:ext uri="{0D108BD9-81ED-4DB2-BD59-A6C34878D82A}">
                    <a16:rowId xmlns:a16="http://schemas.microsoft.com/office/drawing/2014/main" val="1383883570"/>
                  </a:ext>
                </a:extLst>
              </a:tr>
              <a:tr h="252737">
                <a:tc>
                  <a:txBody>
                    <a:bodyPr/>
                    <a:lstStyle/>
                    <a:p>
                      <a:pPr algn="ctr" fontAlgn="ctr">
                        <a:buNone/>
                      </a:pPr>
                      <a:r>
                        <a:rPr lang="en-US" sz="1200" b="0" i="0" u="none" strike="noStrike" dirty="0">
                          <a:solidFill>
                            <a:srgbClr val="000000"/>
                          </a:solidFill>
                          <a:effectLst/>
                          <a:latin typeface="Arial" panose="020B0604020202020204" pitchFamily="34" charset="0"/>
                        </a:rPr>
                        <a:t>Missing procedure modifier(s).</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dirty="0">
                          <a:solidFill>
                            <a:srgbClr val="000000"/>
                          </a:solidFill>
                          <a:effectLst/>
                          <a:latin typeface="Arial" panose="020B0604020202020204" pitchFamily="34" charset="0"/>
                        </a:rPr>
                        <a:t>N822</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597</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977554217"/>
                  </a:ext>
                </a:extLst>
              </a:tr>
              <a:tr h="252737">
                <a:tc>
                  <a:txBody>
                    <a:bodyPr/>
                    <a:lstStyle/>
                    <a:p>
                      <a:pPr algn="ctr" fontAlgn="ctr">
                        <a:buNone/>
                      </a:pPr>
                      <a:r>
                        <a:rPr lang="en-US" sz="1200" b="0" i="0" u="none" strike="noStrike" dirty="0">
                          <a:solidFill>
                            <a:srgbClr val="000000"/>
                          </a:solidFill>
                          <a:effectLst/>
                          <a:latin typeface="Arial" panose="020B0604020202020204" pitchFamily="34" charset="0"/>
                        </a:rPr>
                        <a:t>Missing/incomplete/invalid/ deactivated/withdrawn National Drug Code (NDC).</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Arial" panose="020B0604020202020204" pitchFamily="34" charset="0"/>
                        </a:rPr>
                        <a:t>M119</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202</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382172079"/>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Missing documentation.</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N706</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135</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4126172268"/>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Missing patient medical record for this service.</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M127</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84</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126013388"/>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Medical record does not support code billed per the code definition.</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N163</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41</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342368301"/>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Incomplete/Invalid procedure modifier(s).</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N823</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37</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533528543"/>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Missing/Incomplete/Invalid NDC Unit of Measure</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N816</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26</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4176479586"/>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Missing/Incomplete/Invalid NDC Unit Count</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N815</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20</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338728995"/>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The number of Days or Units of Service exceeds our acceptable maximum.</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N362</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16</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918830421"/>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Missing/incomplete/invalid diagnosis or condition.</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M76</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11</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516423074"/>
                  </a:ext>
                </a:extLst>
              </a:tr>
              <a:tr h="465198">
                <a:tc>
                  <a:txBody>
                    <a:bodyPr/>
                    <a:lstStyle/>
                    <a:p>
                      <a:pPr algn="ctr" fontAlgn="ctr">
                        <a:buNone/>
                      </a:pPr>
                      <a:r>
                        <a:rPr lang="en-US" sz="1200" b="0" i="0" u="none" strike="noStrike">
                          <a:solidFill>
                            <a:srgbClr val="000000"/>
                          </a:solidFill>
                          <a:effectLst/>
                          <a:latin typeface="Arial" panose="020B0604020202020204" pitchFamily="34" charset="0"/>
                        </a:rPr>
                        <a:t>Consult our contractual agreement for restrictions/billing/payment information related to these charges.</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N381</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7</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855056578"/>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Missing invoice.</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M23</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7</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227770958"/>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Missing/incomplete/invalid referral date.</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N335</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7</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854280581"/>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The original claim  has been processed, submit a corrected claim.</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N380</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7</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331656559"/>
                  </a:ext>
                </a:extLst>
              </a:tr>
              <a:tr h="465198">
                <a:tc>
                  <a:txBody>
                    <a:bodyPr/>
                    <a:lstStyle/>
                    <a:p>
                      <a:pPr algn="ctr" fontAlgn="ctr">
                        <a:buNone/>
                      </a:pPr>
                      <a:r>
                        <a:rPr lang="en-US" sz="1200" b="0" i="0" u="none" strike="noStrike">
                          <a:solidFill>
                            <a:srgbClr val="000000"/>
                          </a:solidFill>
                          <a:effectLst/>
                          <a:latin typeface="Arial" panose="020B0604020202020204" pitchFamily="34" charset="0"/>
                        </a:rPr>
                        <a:t>National Drug Code (NDC) supplied does not correspond to the HCPCs/CPT billed</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N846</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6</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455409723"/>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Incomplete/invalid progress notes/report.</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N394</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5</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181811170"/>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Missing/Incomplete/Invalid prior Insurance Carrier(s) EOB.</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N4</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4</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186274089"/>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Missing/incomplete/invalid billing provider taxonomy.</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N255</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3</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1708014133"/>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Resubmit a new claim with the requested information.</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N517</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2</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406132757"/>
                  </a:ext>
                </a:extLst>
              </a:tr>
              <a:tr h="252737">
                <a:tc>
                  <a:txBody>
                    <a:bodyPr/>
                    <a:lstStyle/>
                    <a:p>
                      <a:pPr algn="ctr" fontAlgn="ctr">
                        <a:buNone/>
                      </a:pPr>
                      <a:r>
                        <a:rPr lang="en-US" sz="1200" b="0" i="0" u="none" strike="noStrike">
                          <a:solidFill>
                            <a:srgbClr val="000000"/>
                          </a:solidFill>
                          <a:effectLst/>
                          <a:latin typeface="Arial" panose="020B0604020202020204" pitchFamily="34" charset="0"/>
                        </a:rPr>
                        <a:t>Missing/incomplete/invalid other diagnosis.</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M64</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Arial" panose="020B0604020202020204" pitchFamily="34" charset="0"/>
                        </a:rPr>
                        <a:t>1</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141654774"/>
                  </a:ext>
                </a:extLst>
              </a:tr>
              <a:tr h="465198">
                <a:tc>
                  <a:txBody>
                    <a:bodyPr/>
                    <a:lstStyle/>
                    <a:p>
                      <a:pPr algn="ctr" fontAlgn="ctr">
                        <a:buNone/>
                      </a:pPr>
                      <a:r>
                        <a:rPr lang="en-US" sz="1200" b="0" i="0" u="none" strike="noStrike">
                          <a:solidFill>
                            <a:srgbClr val="000000"/>
                          </a:solidFill>
                          <a:effectLst/>
                          <a:latin typeface="Arial" panose="020B0604020202020204" pitchFamily="34" charset="0"/>
                        </a:rPr>
                        <a:t>Please refer to your provider manual for additional program and provider information.</a:t>
                      </a:r>
                    </a:p>
                  </a:txBody>
                  <a:tcPr marL="4951" marR="4951" marT="4951"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a:solidFill>
                            <a:srgbClr val="000000"/>
                          </a:solidFill>
                          <a:effectLst/>
                          <a:latin typeface="Arial" panose="020B0604020202020204" pitchFamily="34" charset="0"/>
                        </a:rPr>
                        <a:t>N59</a:t>
                      </a:r>
                    </a:p>
                  </a:txBody>
                  <a:tcPr marL="4951" marR="4951" marT="4951"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ctr">
                        <a:buNone/>
                      </a:pPr>
                      <a:r>
                        <a:rPr lang="en-US" sz="1200" b="0" i="0" u="none" strike="noStrike" dirty="0">
                          <a:solidFill>
                            <a:srgbClr val="000000"/>
                          </a:solidFill>
                          <a:effectLst/>
                          <a:latin typeface="Arial" panose="020B0604020202020204" pitchFamily="34" charset="0"/>
                        </a:rPr>
                        <a:t>1</a:t>
                      </a:r>
                    </a:p>
                  </a:txBody>
                  <a:tcPr marL="4951" marR="4951" marT="4951"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999629365"/>
                  </a:ext>
                </a:extLst>
              </a:tr>
            </a:tbl>
          </a:graphicData>
        </a:graphic>
      </p:graphicFrame>
    </p:spTree>
    <p:extLst>
      <p:ext uri="{BB962C8B-B14F-4D97-AF65-F5344CB8AC3E}">
        <p14:creationId xmlns:p14="http://schemas.microsoft.com/office/powerpoint/2010/main" val="527327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09862" y="963877"/>
            <a:ext cx="3057994" cy="4930246"/>
          </a:xfrm>
        </p:spPr>
        <p:txBody>
          <a:bodyPr rtlCol="0">
            <a:normAutofit/>
          </a:bodyPr>
          <a:lstStyle/>
          <a:p>
            <a:pPr algn="r">
              <a:defRPr/>
            </a:pPr>
            <a:r>
              <a:rPr lang="en-US" dirty="0">
                <a:solidFill>
                  <a:schemeClr val="accent1"/>
                </a:solidFill>
                <a:effectLst>
                  <a:outerShdw blurRad="38100" dist="38100" dir="2700000" algn="tl">
                    <a:srgbClr val="DDDDDD"/>
                  </a:outerShdw>
                </a:effectLst>
                <a:latin typeface="+mn-lt"/>
              </a:rPr>
              <a:t>To Do’s for New Jersey</a:t>
            </a:r>
          </a:p>
        </p:txBody>
      </p:sp>
      <p:sp>
        <p:nvSpPr>
          <p:cNvPr id="195586" name="Rectangle 3"/>
          <p:cNvSpPr>
            <a:spLocks noGrp="1" noChangeArrowheads="1"/>
          </p:cNvSpPr>
          <p:nvPr>
            <p:ph idx="1"/>
          </p:nvPr>
        </p:nvSpPr>
        <p:spPr>
          <a:xfrm>
            <a:off x="3657101" y="631710"/>
            <a:ext cx="7629644" cy="5924477"/>
          </a:xfrm>
        </p:spPr>
        <p:txBody>
          <a:bodyPr anchor="ctr">
            <a:normAutofit fontScale="77500" lnSpcReduction="20000"/>
          </a:bodyPr>
          <a:lstStyle/>
          <a:p>
            <a:pPr eaLnBrk="1" hangingPunct="1"/>
            <a:r>
              <a:rPr lang="en-US" dirty="0"/>
              <a:t>The problems with Horizon Health have abated somewhat, but they are requiring NDCs to be on claims. It has impacted your numbers across the board. It seems they are not efficiently processing claims and using denial codes no one else does and now delaying them with nitpicking denials</a:t>
            </a:r>
          </a:p>
          <a:p>
            <a:pPr eaLnBrk="1" hangingPunct="1"/>
            <a:r>
              <a:rPr lang="en-US" dirty="0"/>
              <a:t> Note that for UHC in particular, they are looking at the JZ and JW modifiers.  They also have NDC denials.  These are mainly at the beginning of the year and have gone down over the months</a:t>
            </a:r>
          </a:p>
          <a:p>
            <a:pPr eaLnBrk="1" hangingPunct="1"/>
            <a:r>
              <a:rPr lang="en-US" dirty="0"/>
              <a:t>Clover Health may be trying to get money back for some issue they have, we have seen this with Centene payers currently and in the past.  Be careful with the Dx codes especially if you use a secondary or tertiary code</a:t>
            </a:r>
          </a:p>
          <a:p>
            <a:pPr eaLnBrk="1" hangingPunct="1"/>
            <a:r>
              <a:rPr lang="en-US" dirty="0"/>
              <a:t>Coding is really important for all payers, but particularly for Medicare.  Do not use any code stating UNSPECIFIED, unless you absolutely cannot avoid it.  Be specific.  Secondary and tertiary codes are a good idea</a:t>
            </a:r>
          </a:p>
          <a:p>
            <a:pPr eaLnBrk="1" hangingPunct="1"/>
            <a:r>
              <a:rPr lang="en-US" dirty="0"/>
              <a:t>Buff up the communication between who does PA on the front end with back end billing—in terms of what was submitted; what code(s) were approved; what needs to be on the claims; and, when a PA renewal is necessary.</a:t>
            </a:r>
          </a:p>
          <a:p>
            <a:pPr eaLnBrk="1" hangingPunct="1"/>
            <a:r>
              <a:rPr lang="en-US" dirty="0"/>
              <a:t>There are many denials for submitted to </a:t>
            </a:r>
            <a:r>
              <a:rPr lang="en-US"/>
              <a:t>the wrong payer</a:t>
            </a:r>
            <a:endParaRPr lang="is-IS" dirty="0"/>
          </a:p>
          <a:p>
            <a:pPr lvl="1"/>
            <a:endParaRPr lang="en-US" b="0" dirty="0">
              <a:latin typeface="+mn-lt"/>
            </a:endParaRPr>
          </a:p>
        </p:txBody>
      </p:sp>
    </p:spTree>
    <p:extLst>
      <p:ext uri="{BB962C8B-B14F-4D97-AF65-F5344CB8AC3E}">
        <p14:creationId xmlns:p14="http://schemas.microsoft.com/office/powerpoint/2010/main" val="273193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onPoint focalPoint® Data for YTD 2025</a:t>
            </a:r>
          </a:p>
        </p:txBody>
      </p:sp>
      <p:sp>
        <p:nvSpPr>
          <p:cNvPr id="5" name="Content Placeholder 4"/>
          <p:cNvSpPr>
            <a:spLocks noGrp="1"/>
          </p:cNvSpPr>
          <p:nvPr>
            <p:ph idx="4294967295"/>
          </p:nvPr>
        </p:nvSpPr>
        <p:spPr>
          <a:xfrm>
            <a:off x="7196138" y="1728788"/>
            <a:ext cx="3471863" cy="3524250"/>
          </a:xfrm>
        </p:spPr>
        <p:txBody>
          <a:bodyPr>
            <a:noAutofit/>
          </a:bodyPr>
          <a:lstStyle/>
          <a:p>
            <a:r>
              <a:rPr lang="en-US" sz="1800" dirty="0"/>
              <a:t>Demographics</a:t>
            </a:r>
          </a:p>
          <a:p>
            <a:pPr lvl="1"/>
            <a:r>
              <a:rPr lang="en-US" sz="1800" dirty="0"/>
              <a:t>2500+ physicians</a:t>
            </a:r>
          </a:p>
          <a:p>
            <a:pPr lvl="1"/>
            <a:r>
              <a:rPr lang="en-US" sz="1800" dirty="0"/>
              <a:t>175+ practices</a:t>
            </a:r>
          </a:p>
          <a:p>
            <a:pPr lvl="1"/>
            <a:r>
              <a:rPr lang="en-US" sz="1800" dirty="0"/>
              <a:t>2.65 million claims in 2024</a:t>
            </a:r>
          </a:p>
          <a:p>
            <a:pPr lvl="1"/>
            <a:r>
              <a:rPr lang="en-US" sz="1800" dirty="0"/>
              <a:t>550,000 patients</a:t>
            </a:r>
          </a:p>
          <a:p>
            <a:r>
              <a:rPr lang="en-US" sz="1800" dirty="0"/>
              <a:t>Data</a:t>
            </a:r>
          </a:p>
          <a:p>
            <a:pPr lvl="1"/>
            <a:r>
              <a:rPr lang="en-US" sz="1800" dirty="0"/>
              <a:t>Drug claims processed yesterday are available today</a:t>
            </a:r>
          </a:p>
          <a:p>
            <a:pPr lvl="1"/>
            <a:r>
              <a:rPr lang="en-US" sz="1800" dirty="0"/>
              <a:t>All other transactions by report</a:t>
            </a:r>
          </a:p>
          <a:p>
            <a:pPr lvl="1"/>
            <a:r>
              <a:rPr lang="en-US" sz="1800" dirty="0"/>
              <a:t>All data is for INSURANCE ONLY</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655" y="2397919"/>
            <a:ext cx="4391019" cy="3174206"/>
          </a:xfrm>
          <a:prstGeom prst="rect">
            <a:avLst/>
          </a:prstGeom>
        </p:spPr>
      </p:pic>
    </p:spTree>
    <p:extLst>
      <p:ext uri="{BB962C8B-B14F-4D97-AF65-F5344CB8AC3E}">
        <p14:creationId xmlns:p14="http://schemas.microsoft.com/office/powerpoint/2010/main" val="424622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Appendices—</a:t>
            </a:r>
            <a:br>
              <a:rPr lang="en-US" dirty="0"/>
            </a:br>
            <a:r>
              <a:rPr lang="en-US" dirty="0"/>
              <a:t>Appeals Processes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507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cs typeface="Georgia"/>
              </a:rPr>
              <a:t>Denial Code 16—Missing Information</a:t>
            </a:r>
          </a:p>
        </p:txBody>
      </p:sp>
      <p:sp>
        <p:nvSpPr>
          <p:cNvPr id="4" name="Content Placeholder 3"/>
          <p:cNvSpPr>
            <a:spLocks noGrp="1"/>
          </p:cNvSpPr>
          <p:nvPr>
            <p:ph idx="1"/>
          </p:nvPr>
        </p:nvSpPr>
        <p:spPr>
          <a:xfrm>
            <a:off x="4976031" y="963877"/>
            <a:ext cx="6377769" cy="4930246"/>
          </a:xfrm>
        </p:spPr>
        <p:txBody>
          <a:bodyPr anchor="ctr">
            <a:normAutofit/>
          </a:bodyPr>
          <a:lstStyle/>
          <a:p>
            <a:pPr>
              <a:lnSpc>
                <a:spcPct val="70000"/>
              </a:lnSpc>
            </a:pPr>
            <a:r>
              <a:rPr lang="en-US" sz="2200" dirty="0"/>
              <a:t>Most frequent denial code for all items and services outside of Oncology</a:t>
            </a:r>
          </a:p>
          <a:p>
            <a:pPr>
              <a:lnSpc>
                <a:spcPct val="70000"/>
              </a:lnSpc>
            </a:pPr>
            <a:r>
              <a:rPr lang="en-US" sz="2200" dirty="0"/>
              <a:t>Mostly clerical errors in billing </a:t>
            </a:r>
          </a:p>
          <a:p>
            <a:pPr>
              <a:lnSpc>
                <a:spcPct val="70000"/>
              </a:lnSpc>
            </a:pPr>
            <a:r>
              <a:rPr lang="en-US" sz="2200" dirty="0"/>
              <a:t>Consult your contract means you are billing off-regimen, off-cycle, don’t have a PA or referral</a:t>
            </a:r>
          </a:p>
          <a:p>
            <a:pPr>
              <a:lnSpc>
                <a:spcPct val="70000"/>
              </a:lnSpc>
            </a:pPr>
            <a:r>
              <a:rPr lang="en-US" sz="2200" dirty="0"/>
              <a:t>What is the units of service issue?</a:t>
            </a:r>
          </a:p>
          <a:p>
            <a:pPr>
              <a:lnSpc>
                <a:spcPct val="70000"/>
              </a:lnSpc>
            </a:pPr>
            <a:r>
              <a:rPr lang="en-US" sz="2200" dirty="0"/>
              <a:t>Tips</a:t>
            </a:r>
          </a:p>
          <a:p>
            <a:pPr lvl="1">
              <a:lnSpc>
                <a:spcPct val="70000"/>
              </a:lnSpc>
            </a:pPr>
            <a:r>
              <a:rPr lang="en-US" sz="2200" dirty="0"/>
              <a:t>NDC must be 5-4-2</a:t>
            </a:r>
          </a:p>
          <a:p>
            <a:pPr lvl="1">
              <a:lnSpc>
                <a:spcPct val="70000"/>
              </a:lnSpc>
            </a:pPr>
            <a:r>
              <a:rPr lang="en-US" sz="2200" dirty="0"/>
              <a:t>We recommend NDCs on EVERY Claim—91% in our database for 2019</a:t>
            </a:r>
          </a:p>
          <a:p>
            <a:pPr lvl="1">
              <a:lnSpc>
                <a:spcPct val="70000"/>
              </a:lnSpc>
            </a:pPr>
            <a:r>
              <a:rPr lang="en-US" sz="2200" dirty="0"/>
              <a:t>JW/JZ Modifiers are </a:t>
            </a:r>
            <a:r>
              <a:rPr lang="en-US" sz="2200" dirty="0" err="1"/>
              <a:t>recommened</a:t>
            </a:r>
            <a:r>
              <a:rPr lang="en-US" sz="2200"/>
              <a:t> as well</a:t>
            </a:r>
            <a:endParaRPr lang="en-US" sz="2200" dirty="0"/>
          </a:p>
          <a:p>
            <a:pPr marL="274638" lvl="1" indent="0">
              <a:lnSpc>
                <a:spcPct val="70000"/>
              </a:lnSpc>
              <a:buNone/>
            </a:pPr>
            <a:endParaRPr lang="en-US" sz="2200" dirty="0"/>
          </a:p>
        </p:txBody>
      </p:sp>
      <p:sp>
        <p:nvSpPr>
          <p:cNvPr id="3" name="Slide Number Placeholder 2"/>
          <p:cNvSpPr>
            <a:spLocks noGrp="1"/>
          </p:cNvSpPr>
          <p:nvPr>
            <p:ph type="sldNum" sz="quarter" idx="12"/>
          </p:nvPr>
        </p:nvSpPr>
        <p:spPr>
          <a:xfrm>
            <a:off x="10571516" y="6033479"/>
            <a:ext cx="782283" cy="365125"/>
          </a:xfrm>
          <a:prstGeom prst="rect">
            <a:avLst/>
          </a:prstGeom>
        </p:spPr>
        <p:txBody>
          <a:bodyPr>
            <a:normAutofit/>
          </a:bodyPr>
          <a:lstStyle/>
          <a:p>
            <a:pPr fontAlgn="base">
              <a:spcBef>
                <a:spcPct val="0"/>
              </a:spcBef>
              <a:spcAft>
                <a:spcPct val="0"/>
              </a:spcAft>
              <a:defRPr/>
            </a:pPr>
            <a:fld id="{A8665A96-2C2D-452E-A932-4B46C4A2448E}" type="slidenum">
              <a:rPr lang="en-US" sz="1050">
                <a:solidFill>
                  <a:schemeClr val="tx1">
                    <a:alpha val="80000"/>
                  </a:schemeClr>
                </a:solidFill>
                <a:latin typeface="Arial" charset="0"/>
              </a:rPr>
              <a:pPr fontAlgn="base">
                <a:spcBef>
                  <a:spcPct val="0"/>
                </a:spcBef>
                <a:spcAft>
                  <a:spcPct val="0"/>
                </a:spcAft>
                <a:defRPr/>
              </a:pPr>
              <a:t>41</a:t>
            </a:fld>
            <a:endParaRPr lang="en-US" sz="1050">
              <a:solidFill>
                <a:schemeClr val="tx1">
                  <a:alpha val="80000"/>
                </a:schemeClr>
              </a:solidFill>
              <a:latin typeface="Arial" charset="0"/>
            </a:endParaRPr>
          </a:p>
        </p:txBody>
      </p:sp>
    </p:spTree>
    <p:extLst>
      <p:ext uri="{BB962C8B-B14F-4D97-AF65-F5344CB8AC3E}">
        <p14:creationId xmlns:p14="http://schemas.microsoft.com/office/powerpoint/2010/main" val="2631722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en-US">
                <a:solidFill>
                  <a:schemeClr val="accent1"/>
                </a:solidFill>
              </a:rPr>
              <a:t>Denial Code 97—Bundled or Paid Claim</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4930246"/>
          </a:xfrm>
        </p:spPr>
        <p:txBody>
          <a:bodyPr anchor="ctr">
            <a:normAutofit/>
          </a:bodyPr>
          <a:lstStyle/>
          <a:p>
            <a:r>
              <a:rPr lang="en-US" sz="2400" dirty="0"/>
              <a:t>Do not use duplicate claims to track payments.  It is a RAC issue and can trigger other audits</a:t>
            </a:r>
          </a:p>
          <a:p>
            <a:r>
              <a:rPr lang="en-US" sz="2400" dirty="0"/>
              <a:t>Fluids and draws from PICCs and ports are always bundled. Stop billing them!</a:t>
            </a:r>
          </a:p>
          <a:p>
            <a:r>
              <a:rPr lang="en-US" sz="2400" dirty="0"/>
              <a:t>Supplies are bundled.  Don’t bill them either.</a:t>
            </a:r>
          </a:p>
        </p:txBody>
      </p:sp>
    </p:spTree>
    <p:extLst>
      <p:ext uri="{BB962C8B-B14F-4D97-AF65-F5344CB8AC3E}">
        <p14:creationId xmlns:p14="http://schemas.microsoft.com/office/powerpoint/2010/main" val="1368048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 y="963877"/>
            <a:ext cx="4261275" cy="4930246"/>
          </a:xfrm>
        </p:spPr>
        <p:txBody>
          <a:bodyPr>
            <a:normAutofit/>
          </a:bodyPr>
          <a:lstStyle/>
          <a:p>
            <a:pPr algn="r"/>
            <a:r>
              <a:rPr lang="en-US" dirty="0">
                <a:solidFill>
                  <a:schemeClr val="accent1"/>
                </a:solidFill>
              </a:rPr>
              <a:t>Denial Code 29—Time for Filing Has Expired</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2434643"/>
          </a:xfrm>
        </p:spPr>
        <p:txBody>
          <a:bodyPr anchor="ctr">
            <a:normAutofit/>
          </a:bodyPr>
          <a:lstStyle/>
          <a:p>
            <a:r>
              <a:rPr lang="en-US" sz="2400" dirty="0"/>
              <a:t>This is bad! Game over</a:t>
            </a:r>
          </a:p>
          <a:p>
            <a:r>
              <a:rPr lang="en-US" sz="2400" dirty="0"/>
              <a:t>For Medicare, this is 365 days to the minute</a:t>
            </a:r>
          </a:p>
          <a:p>
            <a:r>
              <a:rPr lang="en-US" sz="2400" dirty="0"/>
              <a:t>Check all contracts for the billing ‘window’</a:t>
            </a:r>
          </a:p>
        </p:txBody>
      </p:sp>
      <p:graphicFrame>
        <p:nvGraphicFramePr>
          <p:cNvPr id="4" name="Object 3"/>
          <p:cNvGraphicFramePr>
            <a:graphicFrameLocks noChangeAspect="1"/>
          </p:cNvGraphicFramePr>
          <p:nvPr>
            <p:extLst>
              <p:ext uri="{D42A27DB-BD31-4B8C-83A1-F6EECF244321}">
                <p14:modId xmlns:p14="http://schemas.microsoft.com/office/powerpoint/2010/main" val="1249637514"/>
              </p:ext>
            </p:extLst>
          </p:nvPr>
        </p:nvGraphicFramePr>
        <p:xfrm>
          <a:off x="5885180" y="2892743"/>
          <a:ext cx="3530600" cy="3263900"/>
        </p:xfrm>
        <a:graphic>
          <a:graphicData uri="http://schemas.openxmlformats.org/presentationml/2006/ole">
            <mc:AlternateContent xmlns:mc="http://schemas.openxmlformats.org/markup-compatibility/2006">
              <mc:Choice xmlns:v="urn:schemas-microsoft-com:vml" Requires="v">
                <p:oleObj name="Worksheet" r:id="rId2" imgW="3530600" imgH="3263900" progId="Excel.Sheet.12">
                  <p:embed/>
                </p:oleObj>
              </mc:Choice>
              <mc:Fallback>
                <p:oleObj name="Worksheet" r:id="rId2" imgW="3530600" imgH="3263900" progId="Excel.Sheet.12">
                  <p:embed/>
                  <p:pic>
                    <p:nvPicPr>
                      <p:cNvPr id="4" name="Object 3"/>
                      <p:cNvPicPr/>
                      <p:nvPr/>
                    </p:nvPicPr>
                    <p:blipFill>
                      <a:blip r:embed="rId3"/>
                      <a:stretch>
                        <a:fillRect/>
                      </a:stretch>
                    </p:blipFill>
                    <p:spPr>
                      <a:xfrm>
                        <a:off x="5885180" y="2892743"/>
                        <a:ext cx="3530600" cy="3263900"/>
                      </a:xfrm>
                      <a:prstGeom prst="rect">
                        <a:avLst/>
                      </a:prstGeom>
                    </p:spPr>
                  </p:pic>
                </p:oleObj>
              </mc:Fallback>
            </mc:AlternateContent>
          </a:graphicData>
        </a:graphic>
      </p:graphicFrame>
    </p:spTree>
    <p:extLst>
      <p:ext uri="{BB962C8B-B14F-4D97-AF65-F5344CB8AC3E}">
        <p14:creationId xmlns:p14="http://schemas.microsoft.com/office/powerpoint/2010/main" val="612805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Denial Code 50—Not Medically Necessary</a:t>
            </a:r>
          </a:p>
        </p:txBody>
      </p:sp>
      <p:sp>
        <p:nvSpPr>
          <p:cNvPr id="3" name="Content Placeholder 2"/>
          <p:cNvSpPr>
            <a:spLocks noGrp="1"/>
          </p:cNvSpPr>
          <p:nvPr>
            <p:ph idx="1"/>
          </p:nvPr>
        </p:nvSpPr>
        <p:spPr>
          <a:xfrm>
            <a:off x="4976031" y="963877"/>
            <a:ext cx="6377769" cy="4930246"/>
          </a:xfrm>
        </p:spPr>
        <p:txBody>
          <a:bodyPr anchor="ctr">
            <a:normAutofit lnSpcReduction="10000"/>
          </a:bodyPr>
          <a:lstStyle/>
          <a:p>
            <a:r>
              <a:rPr lang="en-US" sz="2400" dirty="0"/>
              <a:t>Most people think this is due to off-label use; but, do not ignore vague coding or incorrect coding, particularly for Medicare where 97% of the 50s for coding occur across the country</a:t>
            </a:r>
          </a:p>
          <a:p>
            <a:r>
              <a:rPr lang="en-US" sz="2400" dirty="0"/>
              <a:t>If it is truly off-label, appeal using</a:t>
            </a:r>
          </a:p>
          <a:p>
            <a:pPr lvl="1"/>
            <a:r>
              <a:rPr lang="en-US" dirty="0"/>
              <a:t>Compendia support that meets state requirements. </a:t>
            </a:r>
            <a:r>
              <a:rPr lang="en-US" dirty="0">
                <a:solidFill>
                  <a:srgbClr val="FF0000"/>
                </a:solidFill>
              </a:rPr>
              <a:t> Best resource: use NCCN coding.</a:t>
            </a:r>
          </a:p>
          <a:p>
            <a:pPr lvl="1"/>
            <a:r>
              <a:rPr lang="en-US" dirty="0"/>
              <a:t>Evidence-based guidelines used for the patient</a:t>
            </a:r>
          </a:p>
          <a:p>
            <a:pPr lvl="1"/>
            <a:r>
              <a:rPr lang="en-US" dirty="0"/>
              <a:t>All previously failed therapies</a:t>
            </a:r>
          </a:p>
          <a:p>
            <a:pPr lvl="1"/>
            <a:r>
              <a:rPr lang="en-US" dirty="0"/>
              <a:t>All therapies ruled out</a:t>
            </a:r>
          </a:p>
          <a:p>
            <a:r>
              <a:rPr lang="en-US" sz="2400" dirty="0"/>
              <a:t>Some drug companies can help you with literature</a:t>
            </a:r>
          </a:p>
        </p:txBody>
      </p:sp>
      <p:sp>
        <p:nvSpPr>
          <p:cNvPr id="4" name="Slide Number Placeholder 3"/>
          <p:cNvSpPr>
            <a:spLocks noGrp="1"/>
          </p:cNvSpPr>
          <p:nvPr>
            <p:ph type="sldNum" sz="quarter" idx="12"/>
          </p:nvPr>
        </p:nvSpPr>
        <p:spPr>
          <a:xfrm>
            <a:off x="10571516" y="6033479"/>
            <a:ext cx="782283" cy="365125"/>
          </a:xfrm>
        </p:spPr>
        <p:txBody>
          <a:bodyPr>
            <a:normAutofit/>
          </a:bodyPr>
          <a:lstStyle/>
          <a:p>
            <a:fld id="{89DBC060-E208-494B-B9E1-A435D7A34E8B}" type="slidenum">
              <a:rPr lang="en-US" sz="1050">
                <a:solidFill>
                  <a:schemeClr val="tx1">
                    <a:alpha val="80000"/>
                  </a:schemeClr>
                </a:solidFill>
              </a:rPr>
              <a:pPr/>
              <a:t>44</a:t>
            </a:fld>
            <a:endParaRPr lang="en-US" sz="1050">
              <a:solidFill>
                <a:schemeClr val="tx1">
                  <a:alpha val="80000"/>
                </a:schemeClr>
              </a:solidFill>
            </a:endParaRPr>
          </a:p>
        </p:txBody>
      </p:sp>
    </p:spTree>
    <p:extLst>
      <p:ext uri="{BB962C8B-B14F-4D97-AF65-F5344CB8AC3E}">
        <p14:creationId xmlns:p14="http://schemas.microsoft.com/office/powerpoint/2010/main" val="1587609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en-US">
                <a:solidFill>
                  <a:schemeClr val="accent1"/>
                </a:solidFill>
              </a:rPr>
              <a:t>Denial Code 252—Missing Medical Record</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4930246"/>
          </a:xfrm>
        </p:spPr>
        <p:txBody>
          <a:bodyPr anchor="ctr">
            <a:normAutofit/>
          </a:bodyPr>
          <a:lstStyle/>
          <a:p>
            <a:r>
              <a:rPr lang="en-US" sz="2400" dirty="0"/>
              <a:t>The most up and coming denial code</a:t>
            </a:r>
          </a:p>
          <a:p>
            <a:r>
              <a:rPr lang="en-US" sz="2400" dirty="0"/>
              <a:t>Not always just about medical records. Can be</a:t>
            </a:r>
          </a:p>
          <a:p>
            <a:pPr lvl="1"/>
            <a:r>
              <a:rPr lang="en-US" sz="2000" dirty="0"/>
              <a:t>H &amp; P</a:t>
            </a:r>
          </a:p>
          <a:p>
            <a:pPr lvl="1"/>
            <a:r>
              <a:rPr lang="en-US" sz="2000" dirty="0"/>
              <a:t>Lab results</a:t>
            </a:r>
          </a:p>
          <a:p>
            <a:pPr lvl="1"/>
            <a:r>
              <a:rPr lang="en-US" sz="2000" dirty="0"/>
              <a:t>Certificate of medical necessity</a:t>
            </a:r>
          </a:p>
          <a:p>
            <a:pPr lvl="1"/>
            <a:r>
              <a:rPr lang="en-US" sz="2000" dirty="0"/>
              <a:t>EOB (Secondary payers)</a:t>
            </a:r>
          </a:p>
          <a:p>
            <a:pPr lvl="1"/>
            <a:r>
              <a:rPr lang="en-US" sz="2000" dirty="0"/>
              <a:t>Treatment plan</a:t>
            </a:r>
          </a:p>
          <a:p>
            <a:pPr lvl="1"/>
            <a:r>
              <a:rPr lang="en-US" sz="2000" dirty="0"/>
              <a:t>Orders (Bad for Medicare, if not produced)</a:t>
            </a:r>
          </a:p>
        </p:txBody>
      </p:sp>
    </p:spTree>
    <p:extLst>
      <p:ext uri="{BB962C8B-B14F-4D97-AF65-F5344CB8AC3E}">
        <p14:creationId xmlns:p14="http://schemas.microsoft.com/office/powerpoint/2010/main" val="2754013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8200" y="963877"/>
            <a:ext cx="3494362" cy="4930246"/>
          </a:xfrm>
        </p:spPr>
        <p:txBody>
          <a:bodyPr>
            <a:normAutofit/>
          </a:bodyPr>
          <a:lstStyle/>
          <a:p>
            <a:pPr algn="r" eaLnBrk="1" hangingPunct="1"/>
            <a:r>
              <a:rPr lang="en-US">
                <a:solidFill>
                  <a:schemeClr val="accent1"/>
                </a:solidFill>
                <a:effectLst>
                  <a:outerShdw blurRad="38100" dist="38100" dir="2700000" algn="tl">
                    <a:srgbClr val="DDDDDD"/>
                  </a:outerShdw>
                </a:effectLst>
                <a:ea typeface="ＭＳ Ｐゴシック" charset="0"/>
                <a:cs typeface="ＭＳ Ｐゴシック" charset="0"/>
              </a:rPr>
              <a:t>MEDICARE ADVANTAGE (MA) </a:t>
            </a:r>
            <a:br>
              <a:rPr lang="en-US">
                <a:solidFill>
                  <a:schemeClr val="accent1"/>
                </a:solidFill>
                <a:effectLst>
                  <a:outerShdw blurRad="38100" dist="38100" dir="2700000" algn="tl">
                    <a:srgbClr val="DDDDDD"/>
                  </a:outerShdw>
                </a:effectLst>
                <a:ea typeface="ＭＳ Ｐゴシック" charset="0"/>
                <a:cs typeface="ＭＳ Ｐゴシック" charset="0"/>
              </a:rPr>
            </a:br>
            <a:endParaRPr lang="en-US">
              <a:solidFill>
                <a:schemeClr val="accent1"/>
              </a:solidFill>
              <a:effectLst>
                <a:outerShdw blurRad="38100" dist="38100" dir="2700000" algn="tl">
                  <a:srgbClr val="DDDDDD"/>
                </a:outerShdw>
              </a:effectLst>
              <a:ea typeface="ＭＳ Ｐゴシック" charset="0"/>
              <a:cs typeface="ＭＳ Ｐゴシック" charset="0"/>
            </a:endParaRPr>
          </a:p>
        </p:txBody>
      </p:sp>
      <p:sp>
        <p:nvSpPr>
          <p:cNvPr id="124931" name="Rectangle 3"/>
          <p:cNvSpPr>
            <a:spLocks noGrp="1" noChangeArrowheads="1"/>
          </p:cNvSpPr>
          <p:nvPr>
            <p:ph idx="1"/>
          </p:nvPr>
        </p:nvSpPr>
        <p:spPr>
          <a:xfrm>
            <a:off x="4976031" y="963877"/>
            <a:ext cx="6377769" cy="4930246"/>
          </a:xfrm>
        </p:spPr>
        <p:txBody>
          <a:bodyPr anchor="ctr">
            <a:normAutofit/>
          </a:bodyPr>
          <a:lstStyle/>
          <a:p>
            <a:pPr eaLnBrk="1" hangingPunct="1"/>
            <a:r>
              <a:rPr lang="en-US" sz="2200">
                <a:latin typeface="+mj-lt"/>
                <a:ea typeface="ＭＳ Ｐゴシック" charset="0"/>
                <a:cs typeface="ＭＳ Ｐゴシック" charset="0"/>
              </a:rPr>
              <a:t>Request reconsideration w/i 60 days of notice of the organization determination. </a:t>
            </a:r>
          </a:p>
          <a:p>
            <a:pPr eaLnBrk="1" hangingPunct="1"/>
            <a:r>
              <a:rPr lang="en-US" sz="2200">
                <a:latin typeface="+mj-lt"/>
                <a:ea typeface="ＭＳ Ｐゴシック" charset="0"/>
                <a:cs typeface="ＭＳ Ｐゴシック" charset="0"/>
              </a:rPr>
              <a:t>Reconsideration decision issued within</a:t>
            </a:r>
          </a:p>
          <a:p>
            <a:pPr lvl="1" eaLnBrk="1" hangingPunct="1"/>
            <a:r>
              <a:rPr lang="en-US" sz="2200">
                <a:latin typeface="+mj-lt"/>
                <a:ea typeface="ＭＳ Ｐゴシック" charset="0"/>
              </a:rPr>
              <a:t>30 days for standard reconsideration. </a:t>
            </a:r>
          </a:p>
          <a:p>
            <a:pPr lvl="1" eaLnBrk="1" hangingPunct="1"/>
            <a:r>
              <a:rPr lang="en-US" sz="2200">
                <a:latin typeface="+mj-lt"/>
                <a:ea typeface="ＭＳ Ｐゴシック" charset="0"/>
              </a:rPr>
              <a:t>72 hours for expedited reconsideration. </a:t>
            </a:r>
          </a:p>
          <a:p>
            <a:pPr eaLnBrk="1" hangingPunct="1"/>
            <a:r>
              <a:rPr lang="en-US" sz="2200">
                <a:latin typeface="+mj-lt"/>
                <a:ea typeface="ＭＳ Ｐゴシック" charset="0"/>
                <a:cs typeface="ＭＳ Ｐゴシック" charset="0"/>
              </a:rPr>
              <a:t>Unfavorable reconsiderations automatically referred to independent review entity (IRE). </a:t>
            </a:r>
          </a:p>
          <a:p>
            <a:pPr lvl="1" eaLnBrk="1" hangingPunct="1"/>
            <a:r>
              <a:rPr lang="en-US" sz="2200">
                <a:latin typeface="+mj-lt"/>
                <a:ea typeface="ＭＳ Ｐゴシック" charset="0"/>
              </a:rPr>
              <a:t>Time frame for decision set by contract, not regulation </a:t>
            </a:r>
          </a:p>
          <a:p>
            <a:pPr eaLnBrk="1" hangingPunct="1"/>
            <a:r>
              <a:rPr lang="en-US" sz="2200">
                <a:latin typeface="+mj-lt"/>
                <a:ea typeface="ＭＳ Ｐゴシック" charset="0"/>
                <a:cs typeface="ＭＳ Ｐゴシック" charset="0"/>
              </a:rPr>
              <a:t>Unfavorable IRE decisions may be appealed </a:t>
            </a:r>
          </a:p>
          <a:p>
            <a:pPr lvl="1" eaLnBrk="1" hangingPunct="1"/>
            <a:r>
              <a:rPr lang="en-US" sz="2200">
                <a:latin typeface="+mj-lt"/>
                <a:ea typeface="ＭＳ Ｐゴシック" charset="0"/>
              </a:rPr>
              <a:t>to ALJ </a:t>
            </a:r>
          </a:p>
          <a:p>
            <a:pPr lvl="1" eaLnBrk="1" hangingPunct="1"/>
            <a:r>
              <a:rPr lang="en-US" sz="2200">
                <a:latin typeface="+mj-lt"/>
                <a:ea typeface="ＭＳ Ｐゴシック" charset="0"/>
              </a:rPr>
              <a:t>to MAC </a:t>
            </a:r>
          </a:p>
          <a:p>
            <a:pPr lvl="1" eaLnBrk="1" hangingPunct="1"/>
            <a:r>
              <a:rPr lang="en-US" sz="2200">
                <a:latin typeface="+mj-lt"/>
                <a:ea typeface="ＭＳ Ｐゴシック" charset="0"/>
              </a:rPr>
              <a:t>to Federal Court</a:t>
            </a:r>
          </a:p>
        </p:txBody>
      </p:sp>
    </p:spTree>
    <p:extLst>
      <p:ext uri="{BB962C8B-B14F-4D97-AF65-F5344CB8AC3E}">
        <p14:creationId xmlns:p14="http://schemas.microsoft.com/office/powerpoint/2010/main" val="30239749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43277" y="712269"/>
            <a:ext cx="3370998" cy="5502264"/>
          </a:xfrm>
        </p:spPr>
        <p:txBody>
          <a:bodyPr>
            <a:normAutofit/>
          </a:bodyPr>
          <a:lstStyle/>
          <a:p>
            <a:pPr eaLnBrk="1" hangingPunct="1"/>
            <a:r>
              <a:rPr lang="en-US">
                <a:solidFill>
                  <a:schemeClr val="accent1">
                    <a:lumMod val="75000"/>
                  </a:schemeClr>
                </a:solidFill>
                <a:effectLst>
                  <a:outerShdw blurRad="38100" dist="38100" dir="2700000" algn="tl">
                    <a:srgbClr val="DDDDDD"/>
                  </a:outerShdw>
                </a:effectLst>
                <a:ea typeface="ＭＳ Ｐゴシック" charset="0"/>
                <a:cs typeface="ＭＳ Ｐゴシック" charset="0"/>
              </a:rPr>
              <a:t>MEDICARE ADVANTAGE (MA) </a:t>
            </a:r>
            <a:br>
              <a:rPr lang="en-US">
                <a:solidFill>
                  <a:schemeClr val="accent1">
                    <a:lumMod val="75000"/>
                  </a:schemeClr>
                </a:solidFill>
                <a:effectLst>
                  <a:outerShdw blurRad="38100" dist="38100" dir="2700000" algn="tl">
                    <a:srgbClr val="DDDDDD"/>
                  </a:outerShdw>
                </a:effectLst>
                <a:ea typeface="ＭＳ Ｐゴシック" charset="0"/>
                <a:cs typeface="ＭＳ Ｐゴシック" charset="0"/>
              </a:rPr>
            </a:br>
            <a:endParaRPr lang="en-US">
              <a:solidFill>
                <a:schemeClr val="accent1">
                  <a:lumMod val="75000"/>
                </a:schemeClr>
              </a:solidFill>
              <a:effectLst>
                <a:outerShdw blurRad="38100" dist="38100" dir="2700000" algn="tl">
                  <a:srgbClr val="DDDDDD"/>
                </a:outerShdw>
              </a:effectLst>
              <a:ea typeface="ＭＳ Ｐゴシック" charset="0"/>
              <a:cs typeface="ＭＳ Ｐゴシック" charset="0"/>
            </a:endParaRPr>
          </a:p>
        </p:txBody>
      </p:sp>
      <p:graphicFrame>
        <p:nvGraphicFramePr>
          <p:cNvPr id="126981" name="Rectangle 3"/>
          <p:cNvGraphicFramePr>
            <a:graphicFrameLocks noGrp="1"/>
          </p:cNvGraphicFramePr>
          <p:nvPr>
            <p:ph idx="1"/>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792729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4873E64C-30B4-FFB2-2A90-9FEA51A5034A}"/>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r>
              <a:rPr lang="en-US" sz="5400">
                <a:solidFill>
                  <a:schemeClr val="bg1">
                    <a:lumMod val="95000"/>
                    <a:lumOff val="5000"/>
                  </a:schemeClr>
                </a:solidFill>
              </a:rPr>
              <a:t>Benchmarking</a:t>
            </a:r>
          </a:p>
        </p:txBody>
      </p:sp>
    </p:spTree>
    <p:extLst>
      <p:ext uri="{BB962C8B-B14F-4D97-AF65-F5344CB8AC3E}">
        <p14:creationId xmlns:p14="http://schemas.microsoft.com/office/powerpoint/2010/main" val="41911049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67EBC-D9A9-F194-FBB2-216183A57803}"/>
              </a:ext>
            </a:extLst>
          </p:cNvPr>
          <p:cNvSpPr>
            <a:spLocks noGrp="1"/>
          </p:cNvSpPr>
          <p:nvPr>
            <p:ph type="title"/>
          </p:nvPr>
        </p:nvSpPr>
        <p:spPr>
          <a:xfrm>
            <a:off x="839788" y="457200"/>
            <a:ext cx="3932237" cy="1600200"/>
          </a:xfrm>
        </p:spPr>
        <p:txBody>
          <a:bodyPr anchor="b">
            <a:normAutofit/>
          </a:bodyPr>
          <a:lstStyle/>
          <a:p>
            <a:r>
              <a:rPr lang="en-US" dirty="0"/>
              <a:t>Oncology Volume (from focalPoint®)</a:t>
            </a:r>
          </a:p>
        </p:txBody>
      </p:sp>
      <p:sp>
        <p:nvSpPr>
          <p:cNvPr id="3" name="Content Placeholder 2">
            <a:extLst>
              <a:ext uri="{FF2B5EF4-FFF2-40B4-BE49-F238E27FC236}">
                <a16:creationId xmlns:a16="http://schemas.microsoft.com/office/drawing/2014/main" id="{E576830C-8751-BDC5-74F0-91A788A3B123}"/>
              </a:ext>
            </a:extLst>
          </p:cNvPr>
          <p:cNvSpPr>
            <a:spLocks noGrp="1"/>
          </p:cNvSpPr>
          <p:nvPr>
            <p:ph type="body" sz="half" idx="2"/>
          </p:nvPr>
        </p:nvSpPr>
        <p:spPr>
          <a:xfrm>
            <a:off x="839788" y="2057400"/>
            <a:ext cx="3932237" cy="3811588"/>
          </a:xfrm>
        </p:spPr>
        <p:txBody>
          <a:bodyPr>
            <a:normAutofit/>
          </a:bodyPr>
          <a:lstStyle/>
          <a:p>
            <a:r>
              <a:rPr lang="en-US" dirty="0"/>
              <a:t>E/M patients (10/1/24-9/30/25) = 2, 220,793</a:t>
            </a:r>
          </a:p>
          <a:p>
            <a:pPr marL="609585" lvl="1" indent="0">
              <a:buNone/>
            </a:pPr>
            <a:r>
              <a:rPr lang="en-US" sz="1600"/>
              <a:t>=</a:t>
            </a:r>
          </a:p>
        </p:txBody>
      </p:sp>
      <p:graphicFrame>
        <p:nvGraphicFramePr>
          <p:cNvPr id="5" name="Content Placeholder 4">
            <a:extLst>
              <a:ext uri="{FF2B5EF4-FFF2-40B4-BE49-F238E27FC236}">
                <a16:creationId xmlns:a16="http://schemas.microsoft.com/office/drawing/2014/main" id="{579C2102-5583-3245-CC98-9C6C8422C480}"/>
              </a:ext>
            </a:extLst>
          </p:cNvPr>
          <p:cNvGraphicFramePr>
            <a:graphicFrameLocks noGrp="1"/>
          </p:cNvGraphicFramePr>
          <p:nvPr>
            <p:ph idx="1"/>
            <p:extLst>
              <p:ext uri="{D42A27DB-BD31-4B8C-83A1-F6EECF244321}">
                <p14:modId xmlns:p14="http://schemas.microsoft.com/office/powerpoint/2010/main" val="3823554221"/>
              </p:ext>
            </p:extLst>
          </p:nvPr>
        </p:nvGraphicFramePr>
        <p:xfrm>
          <a:off x="5216010" y="987425"/>
          <a:ext cx="6106557" cy="4873629"/>
        </p:xfrm>
        <a:graphic>
          <a:graphicData uri="http://schemas.openxmlformats.org/drawingml/2006/table">
            <a:tbl>
              <a:tblPr firstRow="1" bandRow="1">
                <a:tableStyleId>{5C22544A-7EE6-4342-B048-85BDC9FD1C3A}</a:tableStyleId>
              </a:tblPr>
              <a:tblGrid>
                <a:gridCol w="1099951">
                  <a:extLst>
                    <a:ext uri="{9D8B030D-6E8A-4147-A177-3AD203B41FA5}">
                      <a16:colId xmlns:a16="http://schemas.microsoft.com/office/drawing/2014/main" val="1937202575"/>
                    </a:ext>
                  </a:extLst>
                </a:gridCol>
                <a:gridCol w="3343104">
                  <a:extLst>
                    <a:ext uri="{9D8B030D-6E8A-4147-A177-3AD203B41FA5}">
                      <a16:colId xmlns:a16="http://schemas.microsoft.com/office/drawing/2014/main" val="3040756000"/>
                    </a:ext>
                  </a:extLst>
                </a:gridCol>
                <a:gridCol w="1663502">
                  <a:extLst>
                    <a:ext uri="{9D8B030D-6E8A-4147-A177-3AD203B41FA5}">
                      <a16:colId xmlns:a16="http://schemas.microsoft.com/office/drawing/2014/main" val="2671415901"/>
                    </a:ext>
                  </a:extLst>
                </a:gridCol>
              </a:tblGrid>
              <a:tr h="445537">
                <a:tc>
                  <a:txBody>
                    <a:bodyPr/>
                    <a:lstStyle/>
                    <a:p>
                      <a:r>
                        <a:rPr lang="en-US" sz="1900" dirty="0"/>
                        <a:t>Code</a:t>
                      </a:r>
                    </a:p>
                  </a:txBody>
                  <a:tcPr marL="121234" marR="121234" marT="60617" marB="60617"/>
                </a:tc>
                <a:tc>
                  <a:txBody>
                    <a:bodyPr/>
                    <a:lstStyle/>
                    <a:p>
                      <a:r>
                        <a:rPr lang="en-US" sz="1900" dirty="0"/>
                        <a:t>Brief Descriptor</a:t>
                      </a:r>
                    </a:p>
                  </a:txBody>
                  <a:tcPr marL="121234" marR="121234" marT="60617" marB="60617"/>
                </a:tc>
                <a:tc>
                  <a:txBody>
                    <a:bodyPr/>
                    <a:lstStyle/>
                    <a:p>
                      <a:r>
                        <a:rPr lang="en-US" sz="1900" dirty="0"/>
                        <a:t>Patients</a:t>
                      </a:r>
                    </a:p>
                  </a:txBody>
                  <a:tcPr marL="121234" marR="121234" marT="60617" marB="60617"/>
                </a:tc>
                <a:extLst>
                  <a:ext uri="{0D108BD9-81ED-4DB2-BD59-A6C34878D82A}">
                    <a16:rowId xmlns:a16="http://schemas.microsoft.com/office/drawing/2014/main" val="3040126238"/>
                  </a:ext>
                </a:extLst>
              </a:tr>
              <a:tr h="733469">
                <a:tc>
                  <a:txBody>
                    <a:bodyPr/>
                    <a:lstStyle/>
                    <a:p>
                      <a:r>
                        <a:rPr lang="en-US" sz="1900" dirty="0"/>
                        <a:t>99490</a:t>
                      </a:r>
                    </a:p>
                  </a:txBody>
                  <a:tcPr marL="121234" marR="121234" marT="60617" marB="60617"/>
                </a:tc>
                <a:tc>
                  <a:txBody>
                    <a:bodyPr/>
                    <a:lstStyle/>
                    <a:p>
                      <a:r>
                        <a:rPr lang="en-US" sz="1900" dirty="0"/>
                        <a:t>Care Management, Staff, monthly</a:t>
                      </a:r>
                    </a:p>
                  </a:txBody>
                  <a:tcPr marL="121234" marR="121234" marT="60617" marB="60617"/>
                </a:tc>
                <a:tc>
                  <a:txBody>
                    <a:bodyPr/>
                    <a:lstStyle/>
                    <a:p>
                      <a:r>
                        <a:rPr lang="en-US" sz="1900" dirty="0"/>
                        <a:t>36,945</a:t>
                      </a:r>
                    </a:p>
                  </a:txBody>
                  <a:tcPr marL="121234" marR="121234" marT="60617" marB="60617"/>
                </a:tc>
                <a:extLst>
                  <a:ext uri="{0D108BD9-81ED-4DB2-BD59-A6C34878D82A}">
                    <a16:rowId xmlns:a16="http://schemas.microsoft.com/office/drawing/2014/main" val="4103444884"/>
                  </a:ext>
                </a:extLst>
              </a:tr>
              <a:tr h="733469">
                <a:tc>
                  <a:txBody>
                    <a:bodyPr/>
                    <a:lstStyle/>
                    <a:p>
                      <a:r>
                        <a:rPr lang="en-US" sz="1900" dirty="0"/>
                        <a:t>99495</a:t>
                      </a:r>
                    </a:p>
                  </a:txBody>
                  <a:tcPr marL="121234" marR="121234" marT="60617" marB="60617"/>
                </a:tc>
                <a:tc>
                  <a:txBody>
                    <a:bodyPr/>
                    <a:lstStyle/>
                    <a:p>
                      <a:r>
                        <a:rPr lang="en-US" sz="1900" dirty="0"/>
                        <a:t>TCM, Moderate MDM, monthly</a:t>
                      </a:r>
                    </a:p>
                  </a:txBody>
                  <a:tcPr marL="121234" marR="121234" marT="60617" marB="60617"/>
                </a:tc>
                <a:tc>
                  <a:txBody>
                    <a:bodyPr/>
                    <a:lstStyle/>
                    <a:p>
                      <a:r>
                        <a:rPr lang="en-US" sz="1900" dirty="0"/>
                        <a:t>6,068 (3397 Discharges)</a:t>
                      </a:r>
                    </a:p>
                  </a:txBody>
                  <a:tcPr marL="121234" marR="121234" marT="60617" marB="60617"/>
                </a:tc>
                <a:extLst>
                  <a:ext uri="{0D108BD9-81ED-4DB2-BD59-A6C34878D82A}">
                    <a16:rowId xmlns:a16="http://schemas.microsoft.com/office/drawing/2014/main" val="467545141"/>
                  </a:ext>
                </a:extLst>
              </a:tr>
              <a:tr h="445537">
                <a:tc>
                  <a:txBody>
                    <a:bodyPr/>
                    <a:lstStyle/>
                    <a:p>
                      <a:r>
                        <a:rPr lang="en-US" sz="1900" dirty="0"/>
                        <a:t>99497</a:t>
                      </a:r>
                    </a:p>
                  </a:txBody>
                  <a:tcPr marL="121234" marR="121234" marT="60617" marB="60617"/>
                </a:tc>
                <a:tc>
                  <a:txBody>
                    <a:bodyPr/>
                    <a:lstStyle/>
                    <a:p>
                      <a:r>
                        <a:rPr lang="en-US" sz="1900" dirty="0"/>
                        <a:t>ACP, First 30 minutes</a:t>
                      </a:r>
                    </a:p>
                  </a:txBody>
                  <a:tcPr marL="121234" marR="121234" marT="60617" marB="60617"/>
                </a:tc>
                <a:tc>
                  <a:txBody>
                    <a:bodyPr/>
                    <a:lstStyle/>
                    <a:p>
                      <a:r>
                        <a:rPr lang="en-US" sz="1900" dirty="0"/>
                        <a:t>6,013</a:t>
                      </a:r>
                    </a:p>
                  </a:txBody>
                  <a:tcPr marL="121234" marR="121234" marT="60617" marB="60617"/>
                </a:tc>
                <a:extLst>
                  <a:ext uri="{0D108BD9-81ED-4DB2-BD59-A6C34878D82A}">
                    <a16:rowId xmlns:a16="http://schemas.microsoft.com/office/drawing/2014/main" val="3838509612"/>
                  </a:ext>
                </a:extLst>
              </a:tr>
              <a:tr h="733469">
                <a:tc>
                  <a:txBody>
                    <a:bodyPr/>
                    <a:lstStyle/>
                    <a:p>
                      <a:r>
                        <a:rPr lang="en-US" sz="1900" dirty="0"/>
                        <a:t>99426</a:t>
                      </a:r>
                    </a:p>
                  </a:txBody>
                  <a:tcPr marL="121234" marR="121234" marT="60617" marB="60617"/>
                </a:tc>
                <a:tc>
                  <a:txBody>
                    <a:bodyPr/>
                    <a:lstStyle/>
                    <a:p>
                      <a:r>
                        <a:rPr lang="en-US" sz="1900" dirty="0"/>
                        <a:t>PCM, 30 minutes, per month, staff</a:t>
                      </a:r>
                    </a:p>
                  </a:txBody>
                  <a:tcPr marL="121234" marR="121234" marT="60617" marB="60617"/>
                </a:tc>
                <a:tc>
                  <a:txBody>
                    <a:bodyPr/>
                    <a:lstStyle/>
                    <a:p>
                      <a:r>
                        <a:rPr lang="en-US" sz="1900" dirty="0"/>
                        <a:t>13,615</a:t>
                      </a:r>
                    </a:p>
                  </a:txBody>
                  <a:tcPr marL="121234" marR="121234" marT="60617" marB="60617"/>
                </a:tc>
                <a:extLst>
                  <a:ext uri="{0D108BD9-81ED-4DB2-BD59-A6C34878D82A}">
                    <a16:rowId xmlns:a16="http://schemas.microsoft.com/office/drawing/2014/main" val="1708451613"/>
                  </a:ext>
                </a:extLst>
              </a:tr>
              <a:tr h="445537">
                <a:tc>
                  <a:txBody>
                    <a:bodyPr/>
                    <a:lstStyle/>
                    <a:p>
                      <a:r>
                        <a:rPr lang="en-US" sz="1900" dirty="0"/>
                        <a:t>99424</a:t>
                      </a:r>
                    </a:p>
                  </a:txBody>
                  <a:tcPr marL="121234" marR="121234" marT="60617" marB="60617"/>
                </a:tc>
                <a:tc>
                  <a:txBody>
                    <a:bodyPr/>
                    <a:lstStyle/>
                    <a:p>
                      <a:r>
                        <a:rPr lang="en-US" sz="1900" dirty="0"/>
                        <a:t>PCM, by physician, monthly</a:t>
                      </a:r>
                    </a:p>
                  </a:txBody>
                  <a:tcPr marL="121234" marR="121234" marT="60617" marB="60617"/>
                </a:tc>
                <a:tc>
                  <a:txBody>
                    <a:bodyPr/>
                    <a:lstStyle/>
                    <a:p>
                      <a:r>
                        <a:rPr lang="en-US" sz="1900" dirty="0"/>
                        <a:t>266</a:t>
                      </a:r>
                    </a:p>
                  </a:txBody>
                  <a:tcPr marL="121234" marR="121234" marT="60617" marB="60617"/>
                </a:tc>
                <a:extLst>
                  <a:ext uri="{0D108BD9-81ED-4DB2-BD59-A6C34878D82A}">
                    <a16:rowId xmlns:a16="http://schemas.microsoft.com/office/drawing/2014/main" val="2826356361"/>
                  </a:ext>
                </a:extLst>
              </a:tr>
              <a:tr h="445537">
                <a:tc>
                  <a:txBody>
                    <a:bodyPr/>
                    <a:lstStyle/>
                    <a:p>
                      <a:r>
                        <a:rPr lang="en-US" sz="1900" dirty="0"/>
                        <a:t>G0023</a:t>
                      </a:r>
                    </a:p>
                  </a:txBody>
                  <a:tcPr marL="121234" marR="121234" marT="60617" marB="60617"/>
                </a:tc>
                <a:tc>
                  <a:txBody>
                    <a:bodyPr/>
                    <a:lstStyle/>
                    <a:p>
                      <a:r>
                        <a:rPr lang="en-US" sz="1900" dirty="0"/>
                        <a:t>PIN, Monthly</a:t>
                      </a:r>
                    </a:p>
                  </a:txBody>
                  <a:tcPr marL="121234" marR="121234" marT="60617" marB="60617"/>
                </a:tc>
                <a:tc>
                  <a:txBody>
                    <a:bodyPr/>
                    <a:lstStyle/>
                    <a:p>
                      <a:r>
                        <a:rPr lang="en-US" sz="1900" dirty="0"/>
                        <a:t>3,392</a:t>
                      </a:r>
                    </a:p>
                  </a:txBody>
                  <a:tcPr marL="121234" marR="121234" marT="60617" marB="60617"/>
                </a:tc>
                <a:extLst>
                  <a:ext uri="{0D108BD9-81ED-4DB2-BD59-A6C34878D82A}">
                    <a16:rowId xmlns:a16="http://schemas.microsoft.com/office/drawing/2014/main" val="4116878969"/>
                  </a:ext>
                </a:extLst>
              </a:tr>
              <a:tr h="445537">
                <a:tc>
                  <a:txBody>
                    <a:bodyPr/>
                    <a:lstStyle/>
                    <a:p>
                      <a:r>
                        <a:rPr lang="en-US" sz="1900" dirty="0"/>
                        <a:t>G0136</a:t>
                      </a:r>
                    </a:p>
                  </a:txBody>
                  <a:tcPr marL="121234" marR="121234" marT="60617" marB="60617"/>
                </a:tc>
                <a:tc>
                  <a:txBody>
                    <a:bodyPr/>
                    <a:lstStyle/>
                    <a:p>
                      <a:r>
                        <a:rPr lang="en-US" sz="1900" dirty="0"/>
                        <a:t>SDoH Screening, 5-15”</a:t>
                      </a:r>
                    </a:p>
                  </a:txBody>
                  <a:tcPr marL="121234" marR="121234" marT="60617" marB="60617"/>
                </a:tc>
                <a:tc>
                  <a:txBody>
                    <a:bodyPr/>
                    <a:lstStyle/>
                    <a:p>
                      <a:r>
                        <a:rPr lang="en-US" sz="1900" dirty="0"/>
                        <a:t>4,532</a:t>
                      </a:r>
                    </a:p>
                  </a:txBody>
                  <a:tcPr marL="121234" marR="121234" marT="60617" marB="60617"/>
                </a:tc>
                <a:extLst>
                  <a:ext uri="{0D108BD9-81ED-4DB2-BD59-A6C34878D82A}">
                    <a16:rowId xmlns:a16="http://schemas.microsoft.com/office/drawing/2014/main" val="4250573923"/>
                  </a:ext>
                </a:extLst>
              </a:tr>
              <a:tr h="445537">
                <a:tc>
                  <a:txBody>
                    <a:bodyPr/>
                    <a:lstStyle/>
                    <a:p>
                      <a:r>
                        <a:rPr lang="en-US" sz="1900" dirty="0"/>
                        <a:t>G2211</a:t>
                      </a:r>
                    </a:p>
                  </a:txBody>
                  <a:tcPr marL="121234" marR="121234" marT="60617" marB="60617"/>
                </a:tc>
                <a:tc>
                  <a:txBody>
                    <a:bodyPr/>
                    <a:lstStyle/>
                    <a:p>
                      <a:r>
                        <a:rPr lang="en-US" sz="1900" dirty="0"/>
                        <a:t>E/M add-on O/O</a:t>
                      </a:r>
                    </a:p>
                  </a:txBody>
                  <a:tcPr marL="121234" marR="121234" marT="60617" marB="60617"/>
                </a:tc>
                <a:tc>
                  <a:txBody>
                    <a:bodyPr/>
                    <a:lstStyle/>
                    <a:p>
                      <a:r>
                        <a:rPr lang="en-US" sz="1900" dirty="0"/>
                        <a:t>1,008,932</a:t>
                      </a:r>
                    </a:p>
                  </a:txBody>
                  <a:tcPr marL="121234" marR="121234" marT="60617" marB="60617"/>
                </a:tc>
                <a:extLst>
                  <a:ext uri="{0D108BD9-81ED-4DB2-BD59-A6C34878D82A}">
                    <a16:rowId xmlns:a16="http://schemas.microsoft.com/office/drawing/2014/main" val="1105850356"/>
                  </a:ext>
                </a:extLst>
              </a:tr>
            </a:tbl>
          </a:graphicData>
        </a:graphic>
      </p:graphicFrame>
    </p:spTree>
    <p:extLst>
      <p:ext uri="{BB962C8B-B14F-4D97-AF65-F5344CB8AC3E}">
        <p14:creationId xmlns:p14="http://schemas.microsoft.com/office/powerpoint/2010/main" val="729237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524000" y="922735"/>
            <a:ext cx="9080770" cy="892394"/>
          </a:xfrm>
        </p:spPr>
        <p:txBody>
          <a:bodyPr>
            <a:normAutofit fontScale="90000"/>
          </a:bodyPr>
          <a:lstStyle/>
          <a:p>
            <a:pPr algn="ctr" eaLnBrk="1" hangingPunct="1"/>
            <a:r>
              <a:rPr lang="en-US" altLang="en-US" sz="4000" dirty="0"/>
              <a:t>Our Data Source</a:t>
            </a:r>
            <a:br>
              <a:rPr lang="en-US" altLang="en-US" sz="4000" dirty="0"/>
            </a:br>
            <a:r>
              <a:rPr lang="en-US" altLang="en-US" sz="4000" dirty="0"/>
              <a:t>Claims Adjudicated in 2025 YTD</a:t>
            </a:r>
            <a:br>
              <a:rPr lang="en-US" altLang="en-US" sz="4000" dirty="0"/>
            </a:br>
            <a:endParaRPr lang="en-US" altLang="en-US" sz="4000" dirty="0"/>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82191" y="2378581"/>
            <a:ext cx="3846910" cy="1664403"/>
          </a:xfrm>
          <a:prstGeom prst="rect">
            <a:avLst/>
          </a:prstGeom>
          <a:ln>
            <a:noFill/>
          </a:ln>
          <a:effectLst>
            <a:outerShdw blurRad="292100" dist="139700" dir="2700000" algn="tl" rotWithShape="0">
              <a:srgbClr val="333333">
                <a:alpha val="65000"/>
              </a:srgbClr>
            </a:outerShdw>
          </a:effectLst>
        </p:spPr>
      </p:pic>
      <p:graphicFrame>
        <p:nvGraphicFramePr>
          <p:cNvPr id="2" name="Table 1"/>
          <p:cNvGraphicFramePr>
            <a:graphicFrameLocks noGrp="1"/>
          </p:cNvGraphicFramePr>
          <p:nvPr>
            <p:extLst>
              <p:ext uri="{D42A27DB-BD31-4B8C-83A1-F6EECF244321}">
                <p14:modId xmlns:p14="http://schemas.microsoft.com/office/powerpoint/2010/main" val="3639090903"/>
              </p:ext>
            </p:extLst>
          </p:nvPr>
        </p:nvGraphicFramePr>
        <p:xfrm>
          <a:off x="3340847" y="4183529"/>
          <a:ext cx="5147832" cy="2510118"/>
        </p:xfrm>
        <a:graphic>
          <a:graphicData uri="http://schemas.openxmlformats.org/drawingml/2006/table">
            <a:tbl>
              <a:tblPr firstRow="1" bandRow="1">
                <a:tableStyleId>{7DF18680-E054-41AD-8BC1-D1AEF772440D}</a:tableStyleId>
              </a:tblPr>
              <a:tblGrid>
                <a:gridCol w="2230474">
                  <a:extLst>
                    <a:ext uri="{9D8B030D-6E8A-4147-A177-3AD203B41FA5}">
                      <a16:colId xmlns:a16="http://schemas.microsoft.com/office/drawing/2014/main" val="20000"/>
                    </a:ext>
                  </a:extLst>
                </a:gridCol>
                <a:gridCol w="1458679">
                  <a:extLst>
                    <a:ext uri="{9D8B030D-6E8A-4147-A177-3AD203B41FA5}">
                      <a16:colId xmlns:a16="http://schemas.microsoft.com/office/drawing/2014/main" val="20002"/>
                    </a:ext>
                  </a:extLst>
                </a:gridCol>
                <a:gridCol w="1458679">
                  <a:extLst>
                    <a:ext uri="{9D8B030D-6E8A-4147-A177-3AD203B41FA5}">
                      <a16:colId xmlns:a16="http://schemas.microsoft.com/office/drawing/2014/main" val="20003"/>
                    </a:ext>
                  </a:extLst>
                </a:gridCol>
              </a:tblGrid>
              <a:tr h="1057540">
                <a:tc>
                  <a:txBody>
                    <a:bodyPr/>
                    <a:lstStyle/>
                    <a:p>
                      <a:pPr algn="l" fontAlgn="b"/>
                      <a:r>
                        <a:rPr lang="en-US" sz="1000" u="none" strike="noStrike" dirty="0">
                          <a:effectLst/>
                        </a:rPr>
                        <a:t>Metrics Jan 1, 2025 to now</a:t>
                      </a:r>
                      <a:endParaRPr lang="en-US" sz="1000" b="1" i="0" u="none" strike="noStrike" dirty="0">
                        <a:solidFill>
                          <a:schemeClr val="tx1"/>
                        </a:solidFill>
                        <a:effectLst/>
                        <a:latin typeface="+mj-lt"/>
                      </a:endParaRPr>
                    </a:p>
                  </a:txBody>
                  <a:tcPr marL="7144" marR="7144" marT="7144" marB="0" anchor="ctr"/>
                </a:tc>
                <a:tc>
                  <a:txBody>
                    <a:bodyPr/>
                    <a:lstStyle/>
                    <a:p>
                      <a:pPr algn="ctr" fontAlgn="b"/>
                      <a:r>
                        <a:rPr lang="en-US" sz="1000" u="none" strike="noStrike" dirty="0">
                          <a:effectLst/>
                        </a:rPr>
                        <a:t>Total  for Oncology Drugs</a:t>
                      </a:r>
                      <a:endParaRPr lang="en-US" sz="1000" b="1" i="0" u="none" strike="noStrike" dirty="0">
                        <a:solidFill>
                          <a:schemeClr val="tx1"/>
                        </a:solidFill>
                        <a:effectLst/>
                        <a:latin typeface="+mj-lt"/>
                      </a:endParaRPr>
                    </a:p>
                  </a:txBody>
                  <a:tcPr marL="7144" marR="7144" marT="7144" marB="0" anchor="ctr"/>
                </a:tc>
                <a:tc>
                  <a:txBody>
                    <a:bodyPr/>
                    <a:lstStyle/>
                    <a:p>
                      <a:pPr algn="ctr" fontAlgn="b"/>
                      <a:r>
                        <a:rPr lang="en-US" sz="1000" b="1" i="0" u="none" strike="noStrike" dirty="0">
                          <a:solidFill>
                            <a:schemeClr val="lt1"/>
                          </a:solidFill>
                          <a:effectLst/>
                          <a:latin typeface="+mn-lt"/>
                        </a:rPr>
                        <a:t>New</a:t>
                      </a:r>
                      <a:r>
                        <a:rPr lang="en-US" sz="1000" b="1" i="0" u="none" strike="noStrike" baseline="0" dirty="0">
                          <a:solidFill>
                            <a:schemeClr val="lt1"/>
                          </a:solidFill>
                          <a:effectLst/>
                          <a:latin typeface="+mn-lt"/>
                        </a:rPr>
                        <a:t> Jersey for Oncology Drugs</a:t>
                      </a:r>
                      <a:endParaRPr lang="en-US" sz="1000" b="1" i="0" u="none" strike="noStrike" dirty="0">
                        <a:solidFill>
                          <a:schemeClr val="tx1"/>
                        </a:solidFill>
                        <a:effectLst/>
                        <a:latin typeface="+mj-lt"/>
                      </a:endParaRPr>
                    </a:p>
                  </a:txBody>
                  <a:tcPr marL="7144" marR="7144" marT="7144" marB="0" anchor="ctr"/>
                </a:tc>
                <a:extLst>
                  <a:ext uri="{0D108BD9-81ED-4DB2-BD59-A6C34878D82A}">
                    <a16:rowId xmlns:a16="http://schemas.microsoft.com/office/drawing/2014/main" val="10000"/>
                  </a:ext>
                </a:extLst>
              </a:tr>
              <a:tr h="728195">
                <a:tc>
                  <a:txBody>
                    <a:bodyPr/>
                    <a:lstStyle/>
                    <a:p>
                      <a:pPr algn="l" fontAlgn="b"/>
                      <a:r>
                        <a:rPr lang="en-US" sz="1000" u="none" strike="noStrike" dirty="0">
                          <a:effectLst/>
                        </a:rPr>
                        <a:t>Payer responses to claims </a:t>
                      </a:r>
                      <a:br>
                        <a:rPr lang="en-US" sz="1000" u="none" strike="noStrike" dirty="0">
                          <a:effectLst/>
                        </a:rPr>
                      </a:br>
                      <a:r>
                        <a:rPr lang="en-US" sz="1000" u="none" strike="noStrike" dirty="0">
                          <a:effectLst/>
                        </a:rPr>
                        <a:t>(includes submission and resubmissions)</a:t>
                      </a:r>
                      <a:endParaRPr lang="en-US" sz="1000" b="0" i="0" u="none" strike="noStrike" dirty="0">
                        <a:solidFill>
                          <a:schemeClr val="tx1"/>
                        </a:solidFill>
                        <a:effectLst/>
                        <a:latin typeface="+mj-lt"/>
                      </a:endParaRPr>
                    </a:p>
                  </a:txBody>
                  <a:tcPr marL="68580" marR="7144" marT="7144" marB="0" anchor="ctr"/>
                </a:tc>
                <a:tc>
                  <a:txBody>
                    <a:bodyPr/>
                    <a:lstStyle/>
                    <a:p>
                      <a:pPr algn="ctr" fontAlgn="b"/>
                      <a:r>
                        <a:rPr lang="fi-FI" sz="1000" b="1" i="0" u="none" strike="noStrike" dirty="0">
                          <a:solidFill>
                            <a:schemeClr val="tx1"/>
                          </a:solidFill>
                          <a:effectLst/>
                          <a:latin typeface="+mn-lt"/>
                          <a:cs typeface="Arial" panose="020B0604020202020204" pitchFamily="34" charset="0"/>
                        </a:rPr>
                        <a:t>8,517.068</a:t>
                      </a:r>
                      <a:endParaRPr lang="en-US" sz="1000" b="1" i="0" u="none" strike="noStrike" dirty="0">
                        <a:solidFill>
                          <a:schemeClr val="tx1"/>
                        </a:solidFill>
                        <a:effectLst/>
                        <a:latin typeface="+mn-lt"/>
                        <a:cs typeface="Arial" panose="020B0604020202020204" pitchFamily="34" charset="0"/>
                      </a:endParaRPr>
                    </a:p>
                  </a:txBody>
                  <a:tcPr marL="7144" marR="68580" marT="7144" marB="0" anchor="ctr"/>
                </a:tc>
                <a:tc>
                  <a:txBody>
                    <a:bodyPr/>
                    <a:lstStyle/>
                    <a:p>
                      <a:pPr algn="ctr" fontAlgn="b"/>
                      <a:r>
                        <a:rPr lang="en-US" sz="1000" b="1" i="0" u="none" strike="noStrike" dirty="0">
                          <a:solidFill>
                            <a:schemeClr val="tx1"/>
                          </a:solidFill>
                          <a:effectLst/>
                          <a:latin typeface="+mn-lt"/>
                          <a:cs typeface="Arial" panose="020B0604020202020204" pitchFamily="34" charset="0"/>
                        </a:rPr>
                        <a:t>238,971</a:t>
                      </a:r>
                    </a:p>
                  </a:txBody>
                  <a:tcPr marL="7144" marR="68580" marT="7144" marB="0" anchor="ctr"/>
                </a:tc>
                <a:extLst>
                  <a:ext uri="{0D108BD9-81ED-4DB2-BD59-A6C34878D82A}">
                    <a16:rowId xmlns:a16="http://schemas.microsoft.com/office/drawing/2014/main" val="10003"/>
                  </a:ext>
                </a:extLst>
              </a:tr>
              <a:tr h="250200">
                <a:tc>
                  <a:txBody>
                    <a:bodyPr/>
                    <a:lstStyle/>
                    <a:p>
                      <a:pPr algn="l" fontAlgn="b"/>
                      <a:r>
                        <a:rPr lang="en-US" sz="1000" u="none" strike="noStrike" dirty="0">
                          <a:effectLst/>
                        </a:rPr>
                        <a:t>Distinct patients</a:t>
                      </a:r>
                      <a:endParaRPr lang="en-US" sz="1000" b="0" i="0" u="none" strike="noStrike" dirty="0">
                        <a:solidFill>
                          <a:schemeClr val="tx1"/>
                        </a:solidFill>
                        <a:effectLst/>
                        <a:latin typeface="+mj-lt"/>
                      </a:endParaRPr>
                    </a:p>
                  </a:txBody>
                  <a:tcPr marL="68580" marR="7144" marT="7144" marB="0" anchor="ctr"/>
                </a:tc>
                <a:tc>
                  <a:txBody>
                    <a:bodyPr/>
                    <a:lstStyle/>
                    <a:p>
                      <a:pPr algn="ctr" fontAlgn="b"/>
                      <a:r>
                        <a:rPr lang="is-IS" sz="1000" b="1" i="0" u="none" strike="noStrike" dirty="0">
                          <a:solidFill>
                            <a:srgbClr val="000000"/>
                          </a:solidFill>
                          <a:effectLst/>
                          <a:latin typeface="+mn-lt"/>
                        </a:rPr>
                        <a:t>582,311</a:t>
                      </a:r>
                    </a:p>
                  </a:txBody>
                  <a:tcPr marL="6350" marR="6350" marT="6350" marB="0" anchor="b"/>
                </a:tc>
                <a:tc>
                  <a:txBody>
                    <a:bodyPr/>
                    <a:lstStyle/>
                    <a:p>
                      <a:pPr algn="ctr" fontAlgn="b"/>
                      <a:r>
                        <a:rPr lang="en-US" sz="1000" b="1" i="0" u="none" strike="noStrike" dirty="0">
                          <a:solidFill>
                            <a:schemeClr val="tx1"/>
                          </a:solidFill>
                          <a:effectLst/>
                          <a:latin typeface="+mn-lt"/>
                          <a:cs typeface="Arial" panose="020B0604020202020204" pitchFamily="34" charset="0"/>
                        </a:rPr>
                        <a:t>14,406</a:t>
                      </a:r>
                    </a:p>
                  </a:txBody>
                  <a:tcPr marL="7144" marR="68580" marT="7144" marB="0" anchor="ctr"/>
                </a:tc>
                <a:extLst>
                  <a:ext uri="{0D108BD9-81ED-4DB2-BD59-A6C34878D82A}">
                    <a16:rowId xmlns:a16="http://schemas.microsoft.com/office/drawing/2014/main" val="10004"/>
                  </a:ext>
                </a:extLst>
              </a:tr>
              <a:tr h="474183">
                <a:tc>
                  <a:txBody>
                    <a:bodyPr/>
                    <a:lstStyle/>
                    <a:p>
                      <a:pPr algn="l" fontAlgn="b"/>
                      <a:r>
                        <a:rPr lang="en-US" sz="1000" u="none" strike="noStrike" dirty="0">
                          <a:effectLst/>
                        </a:rPr>
                        <a:t>Distinct claims</a:t>
                      </a:r>
                      <a:endParaRPr lang="en-US" sz="1000" b="0" i="0" u="none" strike="noStrike" dirty="0">
                        <a:solidFill>
                          <a:schemeClr val="tx1"/>
                        </a:solidFill>
                        <a:effectLst/>
                        <a:latin typeface="+mj-lt"/>
                      </a:endParaRPr>
                    </a:p>
                  </a:txBody>
                  <a:tcPr marL="68580" marR="7144" marT="7144" marB="0" anchor="ctr"/>
                </a:tc>
                <a:tc>
                  <a:txBody>
                    <a:bodyPr/>
                    <a:lstStyle/>
                    <a:p>
                      <a:pPr algn="ctr" fontAlgn="b"/>
                      <a:r>
                        <a:rPr lang="fi-FI" sz="1000" b="1" i="0" u="none" strike="noStrike" dirty="0">
                          <a:solidFill>
                            <a:schemeClr val="tx1"/>
                          </a:solidFill>
                          <a:effectLst/>
                          <a:latin typeface="+mn-lt"/>
                          <a:cs typeface="Arial" panose="020B0604020202020204" pitchFamily="34" charset="0"/>
                        </a:rPr>
                        <a:t>3,780,167</a:t>
                      </a:r>
                      <a:endParaRPr lang="en-US" sz="1000" b="1" i="0" u="none" strike="noStrike" dirty="0">
                        <a:solidFill>
                          <a:schemeClr val="tx1"/>
                        </a:solidFill>
                        <a:effectLst/>
                        <a:latin typeface="+mn-lt"/>
                        <a:cs typeface="Arial" panose="020B0604020202020204" pitchFamily="34" charset="0"/>
                      </a:endParaRPr>
                    </a:p>
                  </a:txBody>
                  <a:tcPr marL="7144" marR="68580" marT="7144" marB="0" anchor="ctr"/>
                </a:tc>
                <a:tc>
                  <a:txBody>
                    <a:bodyPr/>
                    <a:lstStyle/>
                    <a:p>
                      <a:pPr algn="ctr" fontAlgn="b"/>
                      <a:r>
                        <a:rPr lang="is-IS" sz="1000" b="1" i="0" u="none" strike="noStrike" dirty="0">
                          <a:solidFill>
                            <a:schemeClr val="tx1"/>
                          </a:solidFill>
                          <a:effectLst/>
                          <a:latin typeface="+mn-lt"/>
                          <a:cs typeface="Arial" panose="020B0604020202020204" pitchFamily="34" charset="0"/>
                        </a:rPr>
                        <a:t>75,098</a:t>
                      </a:r>
                      <a:endParaRPr lang="en-US" sz="1000" b="1" i="0" u="none" strike="noStrike" dirty="0">
                        <a:solidFill>
                          <a:schemeClr val="tx1"/>
                        </a:solidFill>
                        <a:effectLst/>
                        <a:latin typeface="+mn-lt"/>
                        <a:cs typeface="Arial" panose="020B0604020202020204" pitchFamily="34" charset="0"/>
                      </a:endParaRPr>
                    </a:p>
                  </a:txBody>
                  <a:tcPr marL="7144" marR="68580" marT="7144" marB="0" anchor="ctr"/>
                </a:tc>
                <a:extLst>
                  <a:ext uri="{0D108BD9-81ED-4DB2-BD59-A6C34878D82A}">
                    <a16:rowId xmlns:a16="http://schemas.microsoft.com/office/drawing/2014/main" val="10005"/>
                  </a:ext>
                </a:extLst>
              </a:tr>
            </a:tbl>
          </a:graphicData>
        </a:graphic>
      </p:graphicFrame>
      <p:sp>
        <p:nvSpPr>
          <p:cNvPr id="3" name="Right Arrow 2"/>
          <p:cNvSpPr/>
          <p:nvPr/>
        </p:nvSpPr>
        <p:spPr>
          <a:xfrm flipH="1">
            <a:off x="7035804" y="2872650"/>
            <a:ext cx="1379097" cy="4047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4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404D4-838B-B77B-FBB6-0B559B165E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8611A3-212A-30FC-3673-701FF67A3EF2}"/>
              </a:ext>
            </a:extLst>
          </p:cNvPr>
          <p:cNvSpPr>
            <a:spLocks noGrp="1"/>
          </p:cNvSpPr>
          <p:nvPr>
            <p:ph type="title"/>
          </p:nvPr>
        </p:nvSpPr>
        <p:spPr>
          <a:xfrm>
            <a:off x="839788" y="457200"/>
            <a:ext cx="3932237" cy="1600200"/>
          </a:xfrm>
        </p:spPr>
        <p:txBody>
          <a:bodyPr anchor="b">
            <a:normAutofit/>
          </a:bodyPr>
          <a:lstStyle/>
          <a:p>
            <a:r>
              <a:rPr lang="en-US" dirty="0"/>
              <a:t>RTM/RPM Volume (from focalPoint®)</a:t>
            </a:r>
          </a:p>
        </p:txBody>
      </p:sp>
      <p:sp>
        <p:nvSpPr>
          <p:cNvPr id="3" name="Content Placeholder 2">
            <a:extLst>
              <a:ext uri="{FF2B5EF4-FFF2-40B4-BE49-F238E27FC236}">
                <a16:creationId xmlns:a16="http://schemas.microsoft.com/office/drawing/2014/main" id="{F927C8D9-65C2-EAE3-BBD6-6DADE0EDD31D}"/>
              </a:ext>
            </a:extLst>
          </p:cNvPr>
          <p:cNvSpPr>
            <a:spLocks noGrp="1"/>
          </p:cNvSpPr>
          <p:nvPr>
            <p:ph type="body" sz="half" idx="2"/>
          </p:nvPr>
        </p:nvSpPr>
        <p:spPr>
          <a:xfrm>
            <a:off x="839788" y="2057400"/>
            <a:ext cx="3932237" cy="3811588"/>
          </a:xfrm>
        </p:spPr>
        <p:txBody>
          <a:bodyPr>
            <a:normAutofit/>
          </a:bodyPr>
          <a:lstStyle/>
          <a:p>
            <a:r>
              <a:rPr lang="en-US" dirty="0"/>
              <a:t>E/M patients (10/1/24-9/30/25) = 2, 220,793</a:t>
            </a:r>
          </a:p>
          <a:p>
            <a:pPr marL="609585" lvl="1" indent="0">
              <a:buNone/>
            </a:pPr>
            <a:r>
              <a:rPr lang="en-US" sz="1600"/>
              <a:t>=</a:t>
            </a:r>
          </a:p>
        </p:txBody>
      </p:sp>
      <p:graphicFrame>
        <p:nvGraphicFramePr>
          <p:cNvPr id="5" name="Content Placeholder 4">
            <a:extLst>
              <a:ext uri="{FF2B5EF4-FFF2-40B4-BE49-F238E27FC236}">
                <a16:creationId xmlns:a16="http://schemas.microsoft.com/office/drawing/2014/main" id="{998B5CE9-68CE-0FAF-4E5B-AABF41AED78D}"/>
              </a:ext>
            </a:extLst>
          </p:cNvPr>
          <p:cNvGraphicFramePr>
            <a:graphicFrameLocks noGrp="1"/>
          </p:cNvGraphicFramePr>
          <p:nvPr>
            <p:ph idx="1"/>
            <p:extLst>
              <p:ext uri="{D42A27DB-BD31-4B8C-83A1-F6EECF244321}">
                <p14:modId xmlns:p14="http://schemas.microsoft.com/office/powerpoint/2010/main" val="1432536754"/>
              </p:ext>
            </p:extLst>
          </p:nvPr>
        </p:nvGraphicFramePr>
        <p:xfrm>
          <a:off x="5183188" y="1273003"/>
          <a:ext cx="6172200" cy="4302472"/>
        </p:xfrm>
        <a:graphic>
          <a:graphicData uri="http://schemas.openxmlformats.org/drawingml/2006/table">
            <a:tbl>
              <a:tblPr firstRow="1" bandRow="1">
                <a:tableStyleId>{5C22544A-7EE6-4342-B048-85BDC9FD1C3A}</a:tableStyleId>
              </a:tblPr>
              <a:tblGrid>
                <a:gridCol w="1352346">
                  <a:extLst>
                    <a:ext uri="{9D8B030D-6E8A-4147-A177-3AD203B41FA5}">
                      <a16:colId xmlns:a16="http://schemas.microsoft.com/office/drawing/2014/main" val="1937202575"/>
                    </a:ext>
                  </a:extLst>
                </a:gridCol>
                <a:gridCol w="3254489">
                  <a:extLst>
                    <a:ext uri="{9D8B030D-6E8A-4147-A177-3AD203B41FA5}">
                      <a16:colId xmlns:a16="http://schemas.microsoft.com/office/drawing/2014/main" val="3040756000"/>
                    </a:ext>
                  </a:extLst>
                </a:gridCol>
                <a:gridCol w="1565365">
                  <a:extLst>
                    <a:ext uri="{9D8B030D-6E8A-4147-A177-3AD203B41FA5}">
                      <a16:colId xmlns:a16="http://schemas.microsoft.com/office/drawing/2014/main" val="2671415901"/>
                    </a:ext>
                  </a:extLst>
                </a:gridCol>
              </a:tblGrid>
              <a:tr h="383079">
                <a:tc>
                  <a:txBody>
                    <a:bodyPr/>
                    <a:lstStyle/>
                    <a:p>
                      <a:r>
                        <a:rPr lang="en-US" sz="1600"/>
                        <a:t>Code</a:t>
                      </a:r>
                    </a:p>
                  </a:txBody>
                  <a:tcPr marL="104239" marR="104239" marT="52120" marB="52120"/>
                </a:tc>
                <a:tc>
                  <a:txBody>
                    <a:bodyPr/>
                    <a:lstStyle/>
                    <a:p>
                      <a:r>
                        <a:rPr lang="en-US" sz="1600"/>
                        <a:t>Brief Descriptor</a:t>
                      </a:r>
                    </a:p>
                  </a:txBody>
                  <a:tcPr marL="104239" marR="104239" marT="52120" marB="52120"/>
                </a:tc>
                <a:tc>
                  <a:txBody>
                    <a:bodyPr/>
                    <a:lstStyle/>
                    <a:p>
                      <a:r>
                        <a:rPr lang="en-US" sz="1600"/>
                        <a:t>CLAIMS</a:t>
                      </a:r>
                    </a:p>
                  </a:txBody>
                  <a:tcPr marL="104239" marR="104239" marT="52120" marB="52120"/>
                </a:tc>
                <a:extLst>
                  <a:ext uri="{0D108BD9-81ED-4DB2-BD59-A6C34878D82A}">
                    <a16:rowId xmlns:a16="http://schemas.microsoft.com/office/drawing/2014/main" val="3040126238"/>
                  </a:ext>
                </a:extLst>
              </a:tr>
              <a:tr h="383079">
                <a:tc>
                  <a:txBody>
                    <a:bodyPr/>
                    <a:lstStyle/>
                    <a:p>
                      <a:r>
                        <a:rPr lang="en-US" sz="1600"/>
                        <a:t>98975</a:t>
                      </a:r>
                    </a:p>
                  </a:txBody>
                  <a:tcPr marL="104239" marR="104239" marT="52120" marB="52120"/>
                </a:tc>
                <a:tc>
                  <a:txBody>
                    <a:bodyPr/>
                    <a:lstStyle/>
                    <a:p>
                      <a:r>
                        <a:rPr lang="en-US" sz="1600"/>
                        <a:t>RTM, set up, monthly</a:t>
                      </a:r>
                    </a:p>
                  </a:txBody>
                  <a:tcPr marL="104239" marR="104239" marT="52120" marB="52120"/>
                </a:tc>
                <a:tc>
                  <a:txBody>
                    <a:bodyPr/>
                    <a:lstStyle/>
                    <a:p>
                      <a:r>
                        <a:rPr lang="en-US" sz="1600"/>
                        <a:t>404</a:t>
                      </a:r>
                    </a:p>
                  </a:txBody>
                  <a:tcPr marL="104239" marR="104239" marT="52120" marB="52120"/>
                </a:tc>
                <a:extLst>
                  <a:ext uri="{0D108BD9-81ED-4DB2-BD59-A6C34878D82A}">
                    <a16:rowId xmlns:a16="http://schemas.microsoft.com/office/drawing/2014/main" val="4103444884"/>
                  </a:ext>
                </a:extLst>
              </a:tr>
              <a:tr h="630647">
                <a:tc>
                  <a:txBody>
                    <a:bodyPr/>
                    <a:lstStyle/>
                    <a:p>
                      <a:r>
                        <a:rPr lang="en-US" sz="1600"/>
                        <a:t>98980</a:t>
                      </a:r>
                    </a:p>
                  </a:txBody>
                  <a:tcPr marL="104239" marR="104239" marT="52120" marB="52120"/>
                </a:tc>
                <a:tc>
                  <a:txBody>
                    <a:bodyPr/>
                    <a:lstStyle/>
                    <a:p>
                      <a:r>
                        <a:rPr lang="en-US" sz="1600"/>
                        <a:t>RTM, Treatment Management Services, 1</a:t>
                      </a:r>
                      <a:r>
                        <a:rPr lang="en-US" sz="1600" baseline="30000"/>
                        <a:t>st</a:t>
                      </a:r>
                      <a:r>
                        <a:rPr lang="en-US" sz="1600"/>
                        <a:t> 20 mins</a:t>
                      </a:r>
                    </a:p>
                  </a:txBody>
                  <a:tcPr marL="104239" marR="104239" marT="52120" marB="52120"/>
                </a:tc>
                <a:tc>
                  <a:txBody>
                    <a:bodyPr/>
                    <a:lstStyle/>
                    <a:p>
                      <a:r>
                        <a:rPr lang="en-US" sz="1600"/>
                        <a:t>1404</a:t>
                      </a:r>
                    </a:p>
                  </a:txBody>
                  <a:tcPr marL="104239" marR="104239" marT="52120" marB="52120"/>
                </a:tc>
                <a:extLst>
                  <a:ext uri="{0D108BD9-81ED-4DB2-BD59-A6C34878D82A}">
                    <a16:rowId xmlns:a16="http://schemas.microsoft.com/office/drawing/2014/main" val="467545141"/>
                  </a:ext>
                </a:extLst>
              </a:tr>
              <a:tr h="383079">
                <a:tc>
                  <a:txBody>
                    <a:bodyPr/>
                    <a:lstStyle/>
                    <a:p>
                      <a:r>
                        <a:rPr lang="en-US" sz="1600"/>
                        <a:t>98981</a:t>
                      </a:r>
                    </a:p>
                  </a:txBody>
                  <a:tcPr marL="104239" marR="104239" marT="52120" marB="52120"/>
                </a:tc>
                <a:tc>
                  <a:txBody>
                    <a:bodyPr/>
                    <a:lstStyle/>
                    <a:p>
                      <a:r>
                        <a:rPr lang="en-US" sz="1600"/>
                        <a:t>RTM add-on 20 mins</a:t>
                      </a:r>
                    </a:p>
                  </a:txBody>
                  <a:tcPr marL="104239" marR="104239" marT="52120" marB="52120"/>
                </a:tc>
                <a:tc>
                  <a:txBody>
                    <a:bodyPr/>
                    <a:lstStyle/>
                    <a:p>
                      <a:r>
                        <a:rPr lang="en-US" sz="1600"/>
                        <a:t>857</a:t>
                      </a:r>
                    </a:p>
                  </a:txBody>
                  <a:tcPr marL="104239" marR="104239" marT="52120" marB="52120"/>
                </a:tc>
                <a:extLst>
                  <a:ext uri="{0D108BD9-81ED-4DB2-BD59-A6C34878D82A}">
                    <a16:rowId xmlns:a16="http://schemas.microsoft.com/office/drawing/2014/main" val="3838509612"/>
                  </a:ext>
                </a:extLst>
              </a:tr>
              <a:tr h="383079">
                <a:tc>
                  <a:txBody>
                    <a:bodyPr/>
                    <a:lstStyle/>
                    <a:p>
                      <a:r>
                        <a:rPr lang="en-US" sz="1600"/>
                        <a:t>99453</a:t>
                      </a:r>
                    </a:p>
                  </a:txBody>
                  <a:tcPr marL="104239" marR="104239" marT="52120" marB="52120"/>
                </a:tc>
                <a:tc>
                  <a:txBody>
                    <a:bodyPr/>
                    <a:lstStyle/>
                    <a:p>
                      <a:r>
                        <a:rPr lang="en-US" sz="1600"/>
                        <a:t>RPM, initial set up</a:t>
                      </a:r>
                    </a:p>
                  </a:txBody>
                  <a:tcPr marL="104239" marR="104239" marT="52120" marB="52120"/>
                </a:tc>
                <a:tc>
                  <a:txBody>
                    <a:bodyPr/>
                    <a:lstStyle/>
                    <a:p>
                      <a:r>
                        <a:rPr lang="en-US" sz="1600"/>
                        <a:t>192</a:t>
                      </a:r>
                    </a:p>
                  </a:txBody>
                  <a:tcPr marL="104239" marR="104239" marT="52120" marB="52120"/>
                </a:tc>
                <a:extLst>
                  <a:ext uri="{0D108BD9-81ED-4DB2-BD59-A6C34878D82A}">
                    <a16:rowId xmlns:a16="http://schemas.microsoft.com/office/drawing/2014/main" val="1708451613"/>
                  </a:ext>
                </a:extLst>
              </a:tr>
              <a:tr h="630647">
                <a:tc>
                  <a:txBody>
                    <a:bodyPr/>
                    <a:lstStyle/>
                    <a:p>
                      <a:r>
                        <a:rPr lang="en-US" sz="1600"/>
                        <a:t>99454</a:t>
                      </a:r>
                    </a:p>
                  </a:txBody>
                  <a:tcPr marL="104239" marR="104239" marT="52120" marB="52120"/>
                </a:tc>
                <a:tc>
                  <a:txBody>
                    <a:bodyPr/>
                    <a:lstStyle/>
                    <a:p>
                      <a:r>
                        <a:rPr lang="en-US" sz="1600"/>
                        <a:t>RPM, daily recordings, per month</a:t>
                      </a:r>
                    </a:p>
                  </a:txBody>
                  <a:tcPr marL="104239" marR="104239" marT="52120" marB="52120"/>
                </a:tc>
                <a:tc>
                  <a:txBody>
                    <a:bodyPr/>
                    <a:lstStyle/>
                    <a:p>
                      <a:r>
                        <a:rPr lang="en-US" sz="1600"/>
                        <a:t>1549</a:t>
                      </a:r>
                    </a:p>
                  </a:txBody>
                  <a:tcPr marL="104239" marR="104239" marT="52120" marB="52120"/>
                </a:tc>
                <a:extLst>
                  <a:ext uri="{0D108BD9-81ED-4DB2-BD59-A6C34878D82A}">
                    <a16:rowId xmlns:a16="http://schemas.microsoft.com/office/drawing/2014/main" val="2826356361"/>
                  </a:ext>
                </a:extLst>
              </a:tr>
              <a:tr h="630647">
                <a:tc>
                  <a:txBody>
                    <a:bodyPr/>
                    <a:lstStyle/>
                    <a:p>
                      <a:r>
                        <a:rPr lang="en-US" sz="1600"/>
                        <a:t>99457</a:t>
                      </a:r>
                    </a:p>
                  </a:txBody>
                  <a:tcPr marL="104239" marR="104239" marT="52120" marB="52120"/>
                </a:tc>
                <a:tc>
                  <a:txBody>
                    <a:bodyPr/>
                    <a:lstStyle/>
                    <a:p>
                      <a:r>
                        <a:rPr lang="en-US" sz="1600"/>
                        <a:t>RPM, Treatment Management Services, 20 mins</a:t>
                      </a:r>
                    </a:p>
                  </a:txBody>
                  <a:tcPr marL="104239" marR="104239" marT="52120" marB="52120"/>
                </a:tc>
                <a:tc>
                  <a:txBody>
                    <a:bodyPr/>
                    <a:lstStyle/>
                    <a:p>
                      <a:r>
                        <a:rPr lang="en-US" sz="1600"/>
                        <a:t>2519</a:t>
                      </a:r>
                    </a:p>
                  </a:txBody>
                  <a:tcPr marL="104239" marR="104239" marT="52120" marB="52120"/>
                </a:tc>
                <a:extLst>
                  <a:ext uri="{0D108BD9-81ED-4DB2-BD59-A6C34878D82A}">
                    <a16:rowId xmlns:a16="http://schemas.microsoft.com/office/drawing/2014/main" val="4116878969"/>
                  </a:ext>
                </a:extLst>
              </a:tr>
              <a:tr h="878215">
                <a:tc>
                  <a:txBody>
                    <a:bodyPr/>
                    <a:lstStyle/>
                    <a:p>
                      <a:r>
                        <a:rPr lang="en-US" sz="1600"/>
                        <a:t>99458</a:t>
                      </a:r>
                    </a:p>
                  </a:txBody>
                  <a:tcPr marL="104239" marR="104239" marT="52120" marB="52120"/>
                </a:tc>
                <a:tc>
                  <a:txBody>
                    <a:bodyPr/>
                    <a:lstStyle/>
                    <a:p>
                      <a:r>
                        <a:rPr lang="en-US" sz="1600"/>
                        <a:t>RPM, Treatment Management Services, each additional, 20 mins</a:t>
                      </a:r>
                    </a:p>
                  </a:txBody>
                  <a:tcPr marL="104239" marR="104239" marT="52120" marB="52120"/>
                </a:tc>
                <a:tc>
                  <a:txBody>
                    <a:bodyPr/>
                    <a:lstStyle/>
                    <a:p>
                      <a:r>
                        <a:rPr lang="en-US" sz="1600"/>
                        <a:t>1818</a:t>
                      </a:r>
                    </a:p>
                  </a:txBody>
                  <a:tcPr marL="104239" marR="104239" marT="52120" marB="52120"/>
                </a:tc>
                <a:extLst>
                  <a:ext uri="{0D108BD9-81ED-4DB2-BD59-A6C34878D82A}">
                    <a16:rowId xmlns:a16="http://schemas.microsoft.com/office/drawing/2014/main" val="4250573923"/>
                  </a:ext>
                </a:extLst>
              </a:tr>
            </a:tbl>
          </a:graphicData>
        </a:graphic>
      </p:graphicFrame>
    </p:spTree>
    <p:extLst>
      <p:ext uri="{BB962C8B-B14F-4D97-AF65-F5344CB8AC3E}">
        <p14:creationId xmlns:p14="http://schemas.microsoft.com/office/powerpoint/2010/main" val="16958397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descr="Speedometer">
            <a:extLst>
              <a:ext uri="{FF2B5EF4-FFF2-40B4-BE49-F238E27FC236}">
                <a16:creationId xmlns:a16="http://schemas.microsoft.com/office/drawing/2014/main" id="{9AAABA9C-C619-C8F6-E5A4-D73E39A97F4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5665" r="870" b="1"/>
          <a:stretch>
            <a:fillRect/>
          </a:stretch>
        </p:blipFill>
        <p:spPr>
          <a:xfrm>
            <a:off x="5183188" y="1690688"/>
            <a:ext cx="6170612" cy="4170362"/>
          </a:xfrm>
          <a:prstGeom prst="rect">
            <a:avLst/>
          </a:prstGeom>
          <a:noFill/>
        </p:spPr>
      </p:pic>
      <p:sp>
        <p:nvSpPr>
          <p:cNvPr id="3" name="Content Placeholder 2">
            <a:extLst>
              <a:ext uri="{FF2B5EF4-FFF2-40B4-BE49-F238E27FC236}">
                <a16:creationId xmlns:a16="http://schemas.microsoft.com/office/drawing/2014/main" id="{1385A44E-220B-4ACD-7BA1-9EA4E8A9FD95}"/>
              </a:ext>
            </a:extLst>
          </p:cNvPr>
          <p:cNvSpPr>
            <a:spLocks noGrp="1"/>
          </p:cNvSpPr>
          <p:nvPr>
            <p:ph type="body" sz="half" idx="2"/>
          </p:nvPr>
        </p:nvSpPr>
        <p:spPr>
          <a:xfrm>
            <a:off x="839788" y="1690688"/>
            <a:ext cx="3932237" cy="4178300"/>
          </a:xfrm>
        </p:spPr>
        <p:txBody>
          <a:bodyPr>
            <a:normAutofit/>
          </a:bodyPr>
          <a:lstStyle/>
          <a:p>
            <a:r>
              <a:rPr lang="en-US" dirty="0"/>
              <a:t>What is the impact on your practice of no telehealth for your patients?	</a:t>
            </a:r>
          </a:p>
          <a:p>
            <a:pPr marL="0" indent="0">
              <a:buNone/>
            </a:pPr>
            <a:endParaRPr lang="en-US" dirty="0"/>
          </a:p>
          <a:p>
            <a:r>
              <a:rPr lang="en-US" dirty="0"/>
              <a:t>Have you run the numbers with a 4% sequestration?</a:t>
            </a:r>
          </a:p>
          <a:p>
            <a:pPr marL="0" indent="0">
              <a:buNone/>
            </a:pPr>
            <a:endParaRPr lang="en-US" dirty="0"/>
          </a:p>
          <a:p>
            <a:r>
              <a:rPr lang="en-US" dirty="0"/>
              <a:t>Is this the year you start RPM or RTM in your facility?</a:t>
            </a:r>
          </a:p>
          <a:p>
            <a:pPr marL="0" indent="0">
              <a:buNone/>
            </a:pPr>
            <a:endParaRPr lang="en-US" dirty="0"/>
          </a:p>
          <a:p>
            <a:r>
              <a:rPr lang="en-US" dirty="0"/>
              <a:t>What happens if G0136 is deleted?</a:t>
            </a:r>
          </a:p>
          <a:p>
            <a:endParaRPr lang="en-US" dirty="0"/>
          </a:p>
        </p:txBody>
      </p:sp>
      <p:sp>
        <p:nvSpPr>
          <p:cNvPr id="2" name="Title 1">
            <a:extLst>
              <a:ext uri="{FF2B5EF4-FFF2-40B4-BE49-F238E27FC236}">
                <a16:creationId xmlns:a16="http://schemas.microsoft.com/office/drawing/2014/main" id="{F65341C5-5AA5-A9B4-EF17-E3924327A43B}"/>
              </a:ext>
            </a:extLst>
          </p:cNvPr>
          <p:cNvSpPr>
            <a:spLocks noGrp="1"/>
          </p:cNvSpPr>
          <p:nvPr>
            <p:ph type="title"/>
          </p:nvPr>
        </p:nvSpPr>
        <p:spPr>
          <a:xfrm>
            <a:off x="838200" y="365125"/>
            <a:ext cx="10515600" cy="1325563"/>
          </a:xfrm>
        </p:spPr>
        <p:txBody>
          <a:bodyPr anchor="ctr">
            <a:normAutofit/>
          </a:bodyPr>
          <a:lstStyle/>
          <a:p>
            <a:r>
              <a:rPr lang="en-US" dirty="0"/>
              <a:t>Things to Ponder for 2025-2026</a:t>
            </a:r>
          </a:p>
        </p:txBody>
      </p:sp>
    </p:spTree>
    <p:extLst>
      <p:ext uri="{BB962C8B-B14F-4D97-AF65-F5344CB8AC3E}">
        <p14:creationId xmlns:p14="http://schemas.microsoft.com/office/powerpoint/2010/main" val="356863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D19F4-9903-3B69-405F-7DB9688AA64D}"/>
              </a:ext>
            </a:extLst>
          </p:cNvPr>
          <p:cNvSpPr>
            <a:spLocks noGrp="1"/>
          </p:cNvSpPr>
          <p:nvPr>
            <p:ph type="title"/>
          </p:nvPr>
        </p:nvSpPr>
        <p:spPr>
          <a:xfrm>
            <a:off x="839788" y="457200"/>
            <a:ext cx="3932237" cy="1600200"/>
          </a:xfrm>
        </p:spPr>
        <p:txBody>
          <a:bodyPr anchor="b">
            <a:normAutofit/>
          </a:bodyPr>
          <a:lstStyle/>
          <a:p>
            <a:r>
              <a:rPr lang="en-US"/>
              <a:t>Thank you for Taking Care of  Your Patients!! </a:t>
            </a:r>
          </a:p>
        </p:txBody>
      </p:sp>
      <p:pic>
        <p:nvPicPr>
          <p:cNvPr id="6" name="Content Placeholder 5" descr="Pharmacist stocking shelves">
            <a:extLst>
              <a:ext uri="{FF2B5EF4-FFF2-40B4-BE49-F238E27FC236}">
                <a16:creationId xmlns:a16="http://schemas.microsoft.com/office/drawing/2014/main" id="{E6ACFC3A-7525-B2F0-F8E4-6C5B636FA654}"/>
              </a:ext>
            </a:extLst>
          </p:cNvPr>
          <p:cNvPicPr>
            <a:picLocks noGrp="1" noChangeAspect="1"/>
          </p:cNvPicPr>
          <p:nvPr>
            <p:ph idx="1"/>
          </p:nvPr>
        </p:nvPicPr>
        <p:blipFill>
          <a:blip r:embed="rId2"/>
          <a:stretch/>
        </p:blipFill>
        <p:spPr>
          <a:xfrm>
            <a:off x="5183188" y="1364266"/>
            <a:ext cx="6172200" cy="4119943"/>
          </a:xfrm>
          <a:noFill/>
        </p:spPr>
      </p:pic>
    </p:spTree>
    <p:extLst>
      <p:ext uri="{BB962C8B-B14F-4D97-AF65-F5344CB8AC3E}">
        <p14:creationId xmlns:p14="http://schemas.microsoft.com/office/powerpoint/2010/main" val="1598630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
            <a:ext cx="9144000" cy="1647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1943100" y="304802"/>
            <a:ext cx="8425858" cy="1200329"/>
          </a:xfrm>
          <a:prstGeom prst="rect">
            <a:avLst/>
          </a:prstGeom>
          <a:noFill/>
        </p:spPr>
        <p:txBody>
          <a:bodyPr wrap="square" rtlCol="0">
            <a:spAutoFit/>
          </a:bodyPr>
          <a:lstStyle/>
          <a:p>
            <a:r>
              <a:rPr lang="en-US" sz="3600" dirty="0" err="1">
                <a:solidFill>
                  <a:schemeClr val="bg1"/>
                </a:solidFill>
                <a:latin typeface="+mj-lt"/>
              </a:rPr>
              <a:t>focalPoint’s</a:t>
            </a:r>
            <a:r>
              <a:rPr lang="en-US" sz="3600" dirty="0">
                <a:solidFill>
                  <a:schemeClr val="bg1"/>
                </a:solidFill>
                <a:latin typeface="+mj-lt"/>
              </a:rPr>
              <a:t> relationship is with the  clearinghouse</a:t>
            </a:r>
          </a:p>
        </p:txBody>
      </p:sp>
      <p:grpSp>
        <p:nvGrpSpPr>
          <p:cNvPr id="5" name="Group 4"/>
          <p:cNvGrpSpPr/>
          <p:nvPr/>
        </p:nvGrpSpPr>
        <p:grpSpPr>
          <a:xfrm>
            <a:off x="2922319" y="1752600"/>
            <a:ext cx="6096000" cy="4064000"/>
            <a:chOff x="1398319" y="1752600"/>
            <a:chExt cx="6096000" cy="4064000"/>
          </a:xfrm>
        </p:grpSpPr>
        <p:graphicFrame>
          <p:nvGraphicFramePr>
            <p:cNvPr id="2" name="Diagram 1"/>
            <p:cNvGraphicFramePr/>
            <p:nvPr/>
          </p:nvGraphicFramePr>
          <p:xfrm>
            <a:off x="1398319" y="1752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rrow: Up 3"/>
            <p:cNvSpPr/>
            <p:nvPr/>
          </p:nvSpPr>
          <p:spPr>
            <a:xfrm>
              <a:off x="4191000" y="2971800"/>
              <a:ext cx="76200" cy="609600"/>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 6"/>
            <p:cNvSpPr/>
            <p:nvPr/>
          </p:nvSpPr>
          <p:spPr>
            <a:xfrm rot="10800000">
              <a:off x="4648200" y="2971800"/>
              <a:ext cx="76200" cy="609600"/>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p:cNvSpPr/>
            <p:nvPr/>
          </p:nvSpPr>
          <p:spPr>
            <a:xfrm rot="3443801" flipH="1">
              <a:off x="3680353" y="4792565"/>
              <a:ext cx="95332" cy="468019"/>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p:cNvSpPr/>
            <p:nvPr/>
          </p:nvSpPr>
          <p:spPr>
            <a:xfrm rot="7440923">
              <a:off x="5113087" y="4842188"/>
              <a:ext cx="86398" cy="487111"/>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7033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focalPoint Data Sets</a:t>
            </a:r>
          </a:p>
        </p:txBody>
      </p:sp>
      <p:sp>
        <p:nvSpPr>
          <p:cNvPr id="3" name="Content Placeholder 2"/>
          <p:cNvSpPr>
            <a:spLocks noGrp="1"/>
          </p:cNvSpPr>
          <p:nvPr>
            <p:ph idx="1"/>
          </p:nvPr>
        </p:nvSpPr>
        <p:spPr/>
        <p:txBody>
          <a:bodyPr>
            <a:normAutofit fontScale="77500" lnSpcReduction="20000"/>
          </a:bodyPr>
          <a:lstStyle/>
          <a:p>
            <a:r>
              <a:rPr lang="en-US" dirty="0"/>
              <a:t>Collects data on</a:t>
            </a:r>
          </a:p>
          <a:p>
            <a:pPr lvl="1"/>
            <a:r>
              <a:rPr lang="en-US" dirty="0"/>
              <a:t>Allowed Amounts</a:t>
            </a:r>
          </a:p>
          <a:p>
            <a:pPr lvl="1"/>
            <a:r>
              <a:rPr lang="en-US" dirty="0"/>
              <a:t>Insurance Payment Amounts</a:t>
            </a:r>
          </a:p>
          <a:p>
            <a:pPr lvl="1"/>
            <a:r>
              <a:rPr lang="en-US" dirty="0"/>
              <a:t>Non-Reimbursed Amounts</a:t>
            </a:r>
          </a:p>
          <a:p>
            <a:pPr lvl="1"/>
            <a:r>
              <a:rPr lang="en-US" dirty="0"/>
              <a:t>Patient Responsibility</a:t>
            </a:r>
          </a:p>
          <a:p>
            <a:pPr lvl="1"/>
            <a:r>
              <a:rPr lang="en-US" dirty="0"/>
              <a:t>Days To Pay and Days to File</a:t>
            </a:r>
          </a:p>
          <a:p>
            <a:pPr lvl="1"/>
            <a:r>
              <a:rPr lang="en-US" dirty="0"/>
              <a:t>Claims Adjustment Codes (CARCs) which we will refer to herein as Denial codes </a:t>
            </a:r>
          </a:p>
          <a:p>
            <a:pPr lvl="1"/>
            <a:r>
              <a:rPr lang="en-US" dirty="0"/>
              <a:t>Remittance Advice Remark Codes (RARCs) which we will refer to as Reason codes</a:t>
            </a:r>
          </a:p>
          <a:p>
            <a:r>
              <a:rPr lang="en-US" dirty="0"/>
              <a:t>Does not collect data on </a:t>
            </a:r>
          </a:p>
          <a:p>
            <a:pPr lvl="1"/>
            <a:r>
              <a:rPr lang="en-US" dirty="0"/>
              <a:t>Statistics for individual practices, UNLESS requested by the practice</a:t>
            </a:r>
          </a:p>
          <a:p>
            <a:pPr lvl="1"/>
            <a:r>
              <a:rPr lang="en-US" dirty="0"/>
              <a:t>Prescribing behavior of providers</a:t>
            </a:r>
          </a:p>
          <a:p>
            <a:r>
              <a:rPr lang="en-US" dirty="0"/>
              <a:t>CPT code Groupings</a:t>
            </a:r>
          </a:p>
          <a:p>
            <a:pPr lvl="1"/>
            <a:r>
              <a:rPr lang="en-US" dirty="0"/>
              <a:t>E/M 99201-99499</a:t>
            </a:r>
          </a:p>
          <a:p>
            <a:pPr lvl="1"/>
            <a:r>
              <a:rPr lang="en-US" dirty="0"/>
              <a:t>Imaging 70010-77084</a:t>
            </a:r>
          </a:p>
          <a:p>
            <a:pPr lvl="1"/>
            <a:r>
              <a:rPr lang="en-US" dirty="0"/>
              <a:t>Radiation Oncology 77261-77615</a:t>
            </a:r>
          </a:p>
          <a:p>
            <a:endParaRPr lang="en-US" dirty="0"/>
          </a:p>
          <a:p>
            <a:pPr lvl="1"/>
            <a:endParaRPr lang="en-US" dirty="0"/>
          </a:p>
        </p:txBody>
      </p:sp>
    </p:spTree>
    <p:extLst>
      <p:ext uri="{BB962C8B-B14F-4D97-AF65-F5344CB8AC3E}">
        <p14:creationId xmlns:p14="http://schemas.microsoft.com/office/powerpoint/2010/main" val="789692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183DAD-AD54-0F6A-61FD-D43C89607F2F}"/>
              </a:ext>
            </a:extLst>
          </p:cNvPr>
          <p:cNvSpPr>
            <a:spLocks noGrp="1"/>
          </p:cNvSpPr>
          <p:nvPr>
            <p:ph type="title"/>
          </p:nvPr>
        </p:nvSpPr>
        <p:spPr>
          <a:solidFill>
            <a:schemeClr val="accent1"/>
          </a:solidFill>
        </p:spPr>
        <p:txBody>
          <a:bodyPr/>
          <a:lstStyle/>
          <a:p>
            <a:pPr algn="ctr"/>
            <a:r>
              <a:rPr lang="en-US" dirty="0">
                <a:solidFill>
                  <a:schemeClr val="bg1"/>
                </a:solidFill>
              </a:rPr>
              <a:t>Denial Rates by Payer Type-YTD 2025 (Drugs Only)</a:t>
            </a:r>
          </a:p>
        </p:txBody>
      </p:sp>
      <p:sp>
        <p:nvSpPr>
          <p:cNvPr id="4" name="Text Placeholder 3">
            <a:extLst>
              <a:ext uri="{FF2B5EF4-FFF2-40B4-BE49-F238E27FC236}">
                <a16:creationId xmlns:a16="http://schemas.microsoft.com/office/drawing/2014/main" id="{D5E8CFC5-5339-187B-CF27-66B0A5B2035E}"/>
              </a:ext>
            </a:extLst>
          </p:cNvPr>
          <p:cNvSpPr>
            <a:spLocks noGrp="1"/>
          </p:cNvSpPr>
          <p:nvPr>
            <p:ph type="body" idx="1"/>
          </p:nvPr>
        </p:nvSpPr>
        <p:spPr/>
        <p:txBody>
          <a:bodyPr/>
          <a:lstStyle/>
          <a:p>
            <a:r>
              <a:rPr lang="en-US" dirty="0"/>
              <a:t>National-US			</a:t>
            </a:r>
          </a:p>
        </p:txBody>
      </p:sp>
      <p:graphicFrame>
        <p:nvGraphicFramePr>
          <p:cNvPr id="8" name="Content Placeholder 7">
            <a:extLst>
              <a:ext uri="{FF2B5EF4-FFF2-40B4-BE49-F238E27FC236}">
                <a16:creationId xmlns:a16="http://schemas.microsoft.com/office/drawing/2014/main" id="{EFFDF089-AEAE-0FF3-D856-1331BB03420A}"/>
              </a:ext>
            </a:extLst>
          </p:cNvPr>
          <p:cNvGraphicFramePr>
            <a:graphicFrameLocks noGrp="1"/>
          </p:cNvGraphicFramePr>
          <p:nvPr>
            <p:ph sz="half" idx="2"/>
            <p:extLst>
              <p:ext uri="{D42A27DB-BD31-4B8C-83A1-F6EECF244321}">
                <p14:modId xmlns:p14="http://schemas.microsoft.com/office/powerpoint/2010/main" val="1430396558"/>
              </p:ext>
            </p:extLst>
          </p:nvPr>
        </p:nvGraphicFramePr>
        <p:xfrm>
          <a:off x="839788" y="2505075"/>
          <a:ext cx="5157786" cy="1854200"/>
        </p:xfrm>
        <a:graphic>
          <a:graphicData uri="http://schemas.openxmlformats.org/drawingml/2006/table">
            <a:tbl>
              <a:tblPr firstRow="1" bandRow="1">
                <a:tableStyleId>{5C22544A-7EE6-4342-B048-85BDC9FD1C3A}</a:tableStyleId>
              </a:tblPr>
              <a:tblGrid>
                <a:gridCol w="2578893">
                  <a:extLst>
                    <a:ext uri="{9D8B030D-6E8A-4147-A177-3AD203B41FA5}">
                      <a16:colId xmlns:a16="http://schemas.microsoft.com/office/drawing/2014/main" val="1625918399"/>
                    </a:ext>
                  </a:extLst>
                </a:gridCol>
                <a:gridCol w="2578893">
                  <a:extLst>
                    <a:ext uri="{9D8B030D-6E8A-4147-A177-3AD203B41FA5}">
                      <a16:colId xmlns:a16="http://schemas.microsoft.com/office/drawing/2014/main" val="2877209806"/>
                    </a:ext>
                  </a:extLst>
                </a:gridCol>
              </a:tblGrid>
              <a:tr h="370840">
                <a:tc>
                  <a:txBody>
                    <a:bodyPr/>
                    <a:lstStyle/>
                    <a:p>
                      <a:r>
                        <a:rPr lang="en-US" dirty="0"/>
                        <a:t>Payer Type</a:t>
                      </a:r>
                    </a:p>
                  </a:txBody>
                  <a:tcPr/>
                </a:tc>
                <a:tc>
                  <a:txBody>
                    <a:bodyPr/>
                    <a:lstStyle/>
                    <a:p>
                      <a:r>
                        <a:rPr lang="en-US" dirty="0"/>
                        <a:t>Denial %</a:t>
                      </a:r>
                    </a:p>
                  </a:txBody>
                  <a:tcPr/>
                </a:tc>
                <a:extLst>
                  <a:ext uri="{0D108BD9-81ED-4DB2-BD59-A6C34878D82A}">
                    <a16:rowId xmlns:a16="http://schemas.microsoft.com/office/drawing/2014/main" val="356866751"/>
                  </a:ext>
                </a:extLst>
              </a:tr>
              <a:tr h="370840">
                <a:tc>
                  <a:txBody>
                    <a:bodyPr/>
                    <a:lstStyle/>
                    <a:p>
                      <a:r>
                        <a:rPr lang="en-US" dirty="0"/>
                        <a:t>Medicare</a:t>
                      </a:r>
                    </a:p>
                  </a:txBody>
                  <a:tcPr/>
                </a:tc>
                <a:tc>
                  <a:txBody>
                    <a:bodyPr/>
                    <a:lstStyle/>
                    <a:p>
                      <a:r>
                        <a:rPr lang="en-US" dirty="0"/>
                        <a:t>4.65% (5.63%)</a:t>
                      </a:r>
                    </a:p>
                  </a:txBody>
                  <a:tcPr/>
                </a:tc>
                <a:extLst>
                  <a:ext uri="{0D108BD9-81ED-4DB2-BD59-A6C34878D82A}">
                    <a16:rowId xmlns:a16="http://schemas.microsoft.com/office/drawing/2014/main" val="1056883996"/>
                  </a:ext>
                </a:extLst>
              </a:tr>
              <a:tr h="370840">
                <a:tc>
                  <a:txBody>
                    <a:bodyPr/>
                    <a:lstStyle/>
                    <a:p>
                      <a:r>
                        <a:rPr lang="en-US" dirty="0"/>
                        <a:t>Medicare Advantage</a:t>
                      </a:r>
                    </a:p>
                  </a:txBody>
                  <a:tcPr/>
                </a:tc>
                <a:tc>
                  <a:txBody>
                    <a:bodyPr/>
                    <a:lstStyle/>
                    <a:p>
                      <a:r>
                        <a:rPr lang="en-US" dirty="0"/>
                        <a:t>10.95% (13.14%)</a:t>
                      </a:r>
                    </a:p>
                  </a:txBody>
                  <a:tcPr/>
                </a:tc>
                <a:extLst>
                  <a:ext uri="{0D108BD9-81ED-4DB2-BD59-A6C34878D82A}">
                    <a16:rowId xmlns:a16="http://schemas.microsoft.com/office/drawing/2014/main" val="488625771"/>
                  </a:ext>
                </a:extLst>
              </a:tr>
              <a:tr h="370840">
                <a:tc>
                  <a:txBody>
                    <a:bodyPr/>
                    <a:lstStyle/>
                    <a:p>
                      <a:r>
                        <a:rPr lang="en-US" dirty="0"/>
                        <a:t>Commercial/Other</a:t>
                      </a:r>
                    </a:p>
                  </a:txBody>
                  <a:tcPr/>
                </a:tc>
                <a:tc>
                  <a:txBody>
                    <a:bodyPr/>
                    <a:lstStyle/>
                    <a:p>
                      <a:r>
                        <a:rPr lang="en-US" dirty="0"/>
                        <a:t>13.18% (13.23%)</a:t>
                      </a:r>
                    </a:p>
                  </a:txBody>
                  <a:tcPr/>
                </a:tc>
                <a:extLst>
                  <a:ext uri="{0D108BD9-81ED-4DB2-BD59-A6C34878D82A}">
                    <a16:rowId xmlns:a16="http://schemas.microsoft.com/office/drawing/2014/main" val="1912210304"/>
                  </a:ext>
                </a:extLst>
              </a:tr>
              <a:tr h="370840">
                <a:tc>
                  <a:txBody>
                    <a:bodyPr/>
                    <a:lstStyle/>
                    <a:p>
                      <a:r>
                        <a:rPr lang="en-US" dirty="0"/>
                        <a:t>Medicaid</a:t>
                      </a:r>
                    </a:p>
                  </a:txBody>
                  <a:tcPr/>
                </a:tc>
                <a:tc>
                  <a:txBody>
                    <a:bodyPr/>
                    <a:lstStyle/>
                    <a:p>
                      <a:r>
                        <a:rPr lang="en-US" dirty="0"/>
                        <a:t>23.65% (28.45%)</a:t>
                      </a:r>
                    </a:p>
                  </a:txBody>
                  <a:tcPr/>
                </a:tc>
                <a:extLst>
                  <a:ext uri="{0D108BD9-81ED-4DB2-BD59-A6C34878D82A}">
                    <a16:rowId xmlns:a16="http://schemas.microsoft.com/office/drawing/2014/main" val="982790025"/>
                  </a:ext>
                </a:extLst>
              </a:tr>
            </a:tbl>
          </a:graphicData>
        </a:graphic>
      </p:graphicFrame>
      <p:sp>
        <p:nvSpPr>
          <p:cNvPr id="6" name="Text Placeholder 5">
            <a:extLst>
              <a:ext uri="{FF2B5EF4-FFF2-40B4-BE49-F238E27FC236}">
                <a16:creationId xmlns:a16="http://schemas.microsoft.com/office/drawing/2014/main" id="{2EFE0E0E-B3CF-4502-B72F-216B7531ACE3}"/>
              </a:ext>
            </a:extLst>
          </p:cNvPr>
          <p:cNvSpPr>
            <a:spLocks noGrp="1"/>
          </p:cNvSpPr>
          <p:nvPr>
            <p:ph type="body" sz="quarter" idx="3"/>
          </p:nvPr>
        </p:nvSpPr>
        <p:spPr/>
        <p:txBody>
          <a:bodyPr/>
          <a:lstStyle/>
          <a:p>
            <a:r>
              <a:rPr lang="en-US" dirty="0"/>
              <a:t>New Jersey</a:t>
            </a:r>
          </a:p>
        </p:txBody>
      </p:sp>
      <p:graphicFrame>
        <p:nvGraphicFramePr>
          <p:cNvPr id="9" name="Content Placeholder 8">
            <a:extLst>
              <a:ext uri="{FF2B5EF4-FFF2-40B4-BE49-F238E27FC236}">
                <a16:creationId xmlns:a16="http://schemas.microsoft.com/office/drawing/2014/main" id="{4FC6722E-305F-1237-EFCA-ACB9B3703AB9}"/>
              </a:ext>
            </a:extLst>
          </p:cNvPr>
          <p:cNvGraphicFramePr>
            <a:graphicFrameLocks noGrp="1"/>
          </p:cNvGraphicFramePr>
          <p:nvPr>
            <p:ph sz="quarter" idx="4"/>
            <p:extLst>
              <p:ext uri="{D42A27DB-BD31-4B8C-83A1-F6EECF244321}">
                <p14:modId xmlns:p14="http://schemas.microsoft.com/office/powerpoint/2010/main" val="2512561246"/>
              </p:ext>
            </p:extLst>
          </p:nvPr>
        </p:nvGraphicFramePr>
        <p:xfrm>
          <a:off x="6172200" y="2505075"/>
          <a:ext cx="5183188" cy="2123440"/>
        </p:xfrm>
        <a:graphic>
          <a:graphicData uri="http://schemas.openxmlformats.org/drawingml/2006/table">
            <a:tbl>
              <a:tblPr firstRow="1" bandRow="1">
                <a:tableStyleId>{5C22544A-7EE6-4342-B048-85BDC9FD1C3A}</a:tableStyleId>
              </a:tblPr>
              <a:tblGrid>
                <a:gridCol w="2591594">
                  <a:extLst>
                    <a:ext uri="{9D8B030D-6E8A-4147-A177-3AD203B41FA5}">
                      <a16:colId xmlns:a16="http://schemas.microsoft.com/office/drawing/2014/main" val="803480266"/>
                    </a:ext>
                  </a:extLst>
                </a:gridCol>
                <a:gridCol w="2591594">
                  <a:extLst>
                    <a:ext uri="{9D8B030D-6E8A-4147-A177-3AD203B41FA5}">
                      <a16:colId xmlns:a16="http://schemas.microsoft.com/office/drawing/2014/main" val="1556411767"/>
                    </a:ext>
                  </a:extLst>
                </a:gridCol>
              </a:tblGrid>
              <a:tr h="370840">
                <a:tc>
                  <a:txBody>
                    <a:bodyPr/>
                    <a:lstStyle/>
                    <a:p>
                      <a:r>
                        <a:rPr lang="en-US" dirty="0"/>
                        <a:t>Payer Type</a:t>
                      </a:r>
                    </a:p>
                  </a:txBody>
                  <a:tcPr/>
                </a:tc>
                <a:tc>
                  <a:txBody>
                    <a:bodyPr/>
                    <a:lstStyle/>
                    <a:p>
                      <a:r>
                        <a:rPr lang="en-US" dirty="0"/>
                        <a:t>Denial %</a:t>
                      </a:r>
                    </a:p>
                  </a:txBody>
                  <a:tcPr/>
                </a:tc>
                <a:extLst>
                  <a:ext uri="{0D108BD9-81ED-4DB2-BD59-A6C34878D82A}">
                    <a16:rowId xmlns:a16="http://schemas.microsoft.com/office/drawing/2014/main" val="1970613626"/>
                  </a:ext>
                </a:extLst>
              </a:tr>
              <a:tr h="370840">
                <a:tc>
                  <a:txBody>
                    <a:bodyPr/>
                    <a:lstStyle/>
                    <a:p>
                      <a:r>
                        <a:rPr lang="en-US" dirty="0"/>
                        <a:t>Medicare</a:t>
                      </a:r>
                    </a:p>
                  </a:txBody>
                  <a:tcPr/>
                </a:tc>
                <a:tc>
                  <a:txBody>
                    <a:bodyPr/>
                    <a:lstStyle/>
                    <a:p>
                      <a:r>
                        <a:rPr lang="en-US" dirty="0"/>
                        <a:t>6.01% (5.93%)</a:t>
                      </a:r>
                    </a:p>
                  </a:txBody>
                  <a:tcPr/>
                </a:tc>
                <a:extLst>
                  <a:ext uri="{0D108BD9-81ED-4DB2-BD59-A6C34878D82A}">
                    <a16:rowId xmlns:a16="http://schemas.microsoft.com/office/drawing/2014/main" val="4083639894"/>
                  </a:ext>
                </a:extLst>
              </a:tr>
              <a:tr h="370840">
                <a:tc>
                  <a:txBody>
                    <a:bodyPr/>
                    <a:lstStyle/>
                    <a:p>
                      <a:r>
                        <a:rPr lang="en-US" dirty="0"/>
                        <a:t>Medicare Adv</a:t>
                      </a:r>
                    </a:p>
                  </a:txBody>
                  <a:tcPr/>
                </a:tc>
                <a:tc>
                  <a:txBody>
                    <a:bodyPr/>
                    <a:lstStyle/>
                    <a:p>
                      <a:r>
                        <a:rPr lang="en-US" dirty="0"/>
                        <a:t>18.24% (24.20%)</a:t>
                      </a:r>
                    </a:p>
                  </a:txBody>
                  <a:tcPr/>
                </a:tc>
                <a:extLst>
                  <a:ext uri="{0D108BD9-81ED-4DB2-BD59-A6C34878D82A}">
                    <a16:rowId xmlns:a16="http://schemas.microsoft.com/office/drawing/2014/main" val="3805076328"/>
                  </a:ext>
                </a:extLst>
              </a:tr>
              <a:tr h="370840">
                <a:tc>
                  <a:txBody>
                    <a:bodyPr/>
                    <a:lstStyle/>
                    <a:p>
                      <a:r>
                        <a:rPr lang="en-US" dirty="0"/>
                        <a:t>Commercial/Other</a:t>
                      </a:r>
                    </a:p>
                  </a:txBody>
                  <a:tcPr/>
                </a:tc>
                <a:tc>
                  <a:txBody>
                    <a:bodyPr/>
                    <a:lstStyle/>
                    <a:p>
                      <a:r>
                        <a:rPr lang="en-US" dirty="0"/>
                        <a:t>16.12% (19.12%)  (BCBS-9.18%)</a:t>
                      </a:r>
                    </a:p>
                  </a:txBody>
                  <a:tcPr/>
                </a:tc>
                <a:extLst>
                  <a:ext uri="{0D108BD9-81ED-4DB2-BD59-A6C34878D82A}">
                    <a16:rowId xmlns:a16="http://schemas.microsoft.com/office/drawing/2014/main" val="3478637140"/>
                  </a:ext>
                </a:extLst>
              </a:tr>
              <a:tr h="370840">
                <a:tc>
                  <a:txBody>
                    <a:bodyPr/>
                    <a:lstStyle/>
                    <a:p>
                      <a:r>
                        <a:rPr lang="en-US" dirty="0"/>
                        <a:t>Medicaid</a:t>
                      </a:r>
                    </a:p>
                  </a:txBody>
                  <a:tcPr/>
                </a:tc>
                <a:tc>
                  <a:txBody>
                    <a:bodyPr/>
                    <a:lstStyle/>
                    <a:p>
                      <a:r>
                        <a:rPr lang="en-US" dirty="0"/>
                        <a:t>30.90% (34.93%)</a:t>
                      </a:r>
                    </a:p>
                  </a:txBody>
                  <a:tcPr/>
                </a:tc>
                <a:extLst>
                  <a:ext uri="{0D108BD9-81ED-4DB2-BD59-A6C34878D82A}">
                    <a16:rowId xmlns:a16="http://schemas.microsoft.com/office/drawing/2014/main" val="3146110585"/>
                  </a:ext>
                </a:extLst>
              </a:tr>
            </a:tbl>
          </a:graphicData>
        </a:graphic>
      </p:graphicFrame>
    </p:spTree>
    <p:extLst>
      <p:ext uri="{BB962C8B-B14F-4D97-AF65-F5344CB8AC3E}">
        <p14:creationId xmlns:p14="http://schemas.microsoft.com/office/powerpoint/2010/main" val="443094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3B5D32-7543-B64E-BF01-E0CFACA38845}"/>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spcBef>
                <a:spcPct val="0"/>
              </a:spcBef>
            </a:pPr>
            <a:r>
              <a:rPr lang="en-US" sz="4100" kern="1200" dirty="0">
                <a:solidFill>
                  <a:schemeClr val="tx1"/>
                </a:solidFill>
                <a:latin typeface="+mj-lt"/>
                <a:ea typeface="+mj-ea"/>
                <a:cs typeface="+mj-cs"/>
              </a:rPr>
              <a:t>Current Monthly Average Stats Rolling Year—All </a:t>
            </a:r>
            <a:r>
              <a:rPr lang="en-US" sz="4100" kern="1200" dirty="0" err="1">
                <a:solidFill>
                  <a:schemeClr val="tx1"/>
                </a:solidFill>
                <a:latin typeface="+mj-lt"/>
                <a:ea typeface="+mj-ea"/>
                <a:cs typeface="+mj-cs"/>
              </a:rPr>
              <a:t>FocalPoint</a:t>
            </a:r>
            <a:r>
              <a:rPr lang="en-US" sz="4100" kern="1200" dirty="0">
                <a:solidFill>
                  <a:schemeClr val="tx1"/>
                </a:solidFill>
                <a:latin typeface="+mj-lt"/>
                <a:ea typeface="+mj-ea"/>
                <a:cs typeface="+mj-cs"/>
              </a:rPr>
              <a:t> Database</a:t>
            </a:r>
          </a:p>
        </p:txBody>
      </p:sp>
      <p:sp>
        <p:nvSpPr>
          <p:cNvPr id="18"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959E5E08-BE0D-AD04-E79E-B2D7916B94A0}"/>
              </a:ext>
            </a:extLst>
          </p:cNvPr>
          <p:cNvGraphicFramePr>
            <a:graphicFrameLocks noGrp="1"/>
          </p:cNvGraphicFramePr>
          <p:nvPr>
            <p:extLst>
              <p:ext uri="{D42A27DB-BD31-4B8C-83A1-F6EECF244321}">
                <p14:modId xmlns:p14="http://schemas.microsoft.com/office/powerpoint/2010/main" val="929913139"/>
              </p:ext>
            </p:extLst>
          </p:nvPr>
        </p:nvGraphicFramePr>
        <p:xfrm>
          <a:off x="328706" y="2599766"/>
          <a:ext cx="11219810" cy="2848312"/>
        </p:xfrm>
        <a:graphic>
          <a:graphicData uri="http://schemas.openxmlformats.org/drawingml/2006/table">
            <a:tbl>
              <a:tblPr>
                <a:tableStyleId>{8A107856-5554-42FB-B03E-39F5DBC370BA}</a:tableStyleId>
              </a:tblPr>
              <a:tblGrid>
                <a:gridCol w="1121981">
                  <a:extLst>
                    <a:ext uri="{9D8B030D-6E8A-4147-A177-3AD203B41FA5}">
                      <a16:colId xmlns:a16="http://schemas.microsoft.com/office/drawing/2014/main" val="3878284400"/>
                    </a:ext>
                  </a:extLst>
                </a:gridCol>
                <a:gridCol w="1121981">
                  <a:extLst>
                    <a:ext uri="{9D8B030D-6E8A-4147-A177-3AD203B41FA5}">
                      <a16:colId xmlns:a16="http://schemas.microsoft.com/office/drawing/2014/main" val="3997686624"/>
                    </a:ext>
                  </a:extLst>
                </a:gridCol>
                <a:gridCol w="1121981">
                  <a:extLst>
                    <a:ext uri="{9D8B030D-6E8A-4147-A177-3AD203B41FA5}">
                      <a16:colId xmlns:a16="http://schemas.microsoft.com/office/drawing/2014/main" val="444365152"/>
                    </a:ext>
                  </a:extLst>
                </a:gridCol>
                <a:gridCol w="1121981">
                  <a:extLst>
                    <a:ext uri="{9D8B030D-6E8A-4147-A177-3AD203B41FA5}">
                      <a16:colId xmlns:a16="http://schemas.microsoft.com/office/drawing/2014/main" val="1840372544"/>
                    </a:ext>
                  </a:extLst>
                </a:gridCol>
                <a:gridCol w="1121981">
                  <a:extLst>
                    <a:ext uri="{9D8B030D-6E8A-4147-A177-3AD203B41FA5}">
                      <a16:colId xmlns:a16="http://schemas.microsoft.com/office/drawing/2014/main" val="1259160001"/>
                    </a:ext>
                  </a:extLst>
                </a:gridCol>
                <a:gridCol w="1121981">
                  <a:extLst>
                    <a:ext uri="{9D8B030D-6E8A-4147-A177-3AD203B41FA5}">
                      <a16:colId xmlns:a16="http://schemas.microsoft.com/office/drawing/2014/main" val="2479440918"/>
                    </a:ext>
                  </a:extLst>
                </a:gridCol>
                <a:gridCol w="1121981">
                  <a:extLst>
                    <a:ext uri="{9D8B030D-6E8A-4147-A177-3AD203B41FA5}">
                      <a16:colId xmlns:a16="http://schemas.microsoft.com/office/drawing/2014/main" val="1623587610"/>
                    </a:ext>
                  </a:extLst>
                </a:gridCol>
                <a:gridCol w="1121981">
                  <a:extLst>
                    <a:ext uri="{9D8B030D-6E8A-4147-A177-3AD203B41FA5}">
                      <a16:colId xmlns:a16="http://schemas.microsoft.com/office/drawing/2014/main" val="1260517676"/>
                    </a:ext>
                  </a:extLst>
                </a:gridCol>
                <a:gridCol w="1121981">
                  <a:extLst>
                    <a:ext uri="{9D8B030D-6E8A-4147-A177-3AD203B41FA5}">
                      <a16:colId xmlns:a16="http://schemas.microsoft.com/office/drawing/2014/main" val="4189836482"/>
                    </a:ext>
                  </a:extLst>
                </a:gridCol>
                <a:gridCol w="1121981">
                  <a:extLst>
                    <a:ext uri="{9D8B030D-6E8A-4147-A177-3AD203B41FA5}">
                      <a16:colId xmlns:a16="http://schemas.microsoft.com/office/drawing/2014/main" val="1230835743"/>
                    </a:ext>
                  </a:extLst>
                </a:gridCol>
              </a:tblGrid>
              <a:tr h="302104">
                <a:tc>
                  <a:txBody>
                    <a:bodyPr/>
                    <a:lstStyle/>
                    <a:p>
                      <a:pPr algn="ctr" rtl="0" fontAlgn="t">
                        <a:buNone/>
                      </a:pPr>
                      <a:r>
                        <a:rPr lang="en-US" sz="1400" b="1" u="none" strike="noStrike" dirty="0">
                          <a:effectLst/>
                          <a:latin typeface="+mj-lt"/>
                        </a:rPr>
                        <a:t> </a:t>
                      </a:r>
                      <a:endParaRPr lang="en-US" sz="1400" b="1" i="0" u="none" strike="noStrike" dirty="0">
                        <a:solidFill>
                          <a:srgbClr val="000000"/>
                        </a:solidFill>
                        <a:effectLst/>
                        <a:latin typeface="+mj-lt"/>
                      </a:endParaRPr>
                    </a:p>
                  </a:txBody>
                  <a:tcPr marL="4763" marR="4763" marT="4763" marB="0"/>
                </a:tc>
                <a:tc>
                  <a:txBody>
                    <a:bodyPr/>
                    <a:lstStyle/>
                    <a:p>
                      <a:pPr algn="ctr" rtl="0" fontAlgn="t">
                        <a:buNone/>
                      </a:pPr>
                      <a:r>
                        <a:rPr lang="en-US" sz="1400" b="1" i="0" u="none" strike="noStrike" dirty="0">
                          <a:solidFill>
                            <a:schemeClr val="tx1"/>
                          </a:solidFill>
                          <a:effectLst/>
                          <a:latin typeface="+mj-lt"/>
                        </a:rPr>
                        <a:t>September 2025</a:t>
                      </a:r>
                    </a:p>
                  </a:txBody>
                  <a:tcPr marL="4763" marR="4763" marT="4763" marB="0"/>
                </a:tc>
                <a:tc>
                  <a:txBody>
                    <a:bodyPr/>
                    <a:lstStyle/>
                    <a:p>
                      <a:pPr algn="ctr" rtl="0" fontAlgn="t">
                        <a:buNone/>
                      </a:pPr>
                      <a:r>
                        <a:rPr lang="en-US" sz="1400" b="1" u="none" strike="noStrike" dirty="0">
                          <a:effectLst/>
                          <a:latin typeface="+mj-lt"/>
                        </a:rPr>
                        <a:t>Aug 2025</a:t>
                      </a:r>
                      <a:endParaRPr lang="en-US" sz="1400" b="1" i="0" u="none" strike="noStrike" dirty="0">
                        <a:solidFill>
                          <a:srgbClr val="FFFFFF"/>
                        </a:solidFill>
                        <a:effectLst/>
                        <a:latin typeface="+mj-lt"/>
                      </a:endParaRPr>
                    </a:p>
                  </a:txBody>
                  <a:tcPr marL="4763" marR="4763" marT="4763" marB="0"/>
                </a:tc>
                <a:tc>
                  <a:txBody>
                    <a:bodyPr/>
                    <a:lstStyle/>
                    <a:p>
                      <a:pPr algn="ctr" rtl="0" fontAlgn="t">
                        <a:buNone/>
                      </a:pPr>
                      <a:r>
                        <a:rPr lang="en-US" sz="1400" b="1" u="none" strike="noStrike" dirty="0">
                          <a:effectLst/>
                          <a:latin typeface="+mj-lt"/>
                        </a:rPr>
                        <a:t>July 2025</a:t>
                      </a:r>
                      <a:endParaRPr lang="en-US" sz="1400" b="1" i="0" u="none" strike="noStrike" dirty="0">
                        <a:solidFill>
                          <a:srgbClr val="FFFFFF"/>
                        </a:solidFill>
                        <a:effectLst/>
                        <a:latin typeface="+mj-lt"/>
                      </a:endParaRPr>
                    </a:p>
                  </a:txBody>
                  <a:tcPr marL="4763" marR="4763" marT="4763" marB="0"/>
                </a:tc>
                <a:tc>
                  <a:txBody>
                    <a:bodyPr/>
                    <a:lstStyle/>
                    <a:p>
                      <a:pPr algn="ctr" rtl="0" fontAlgn="t">
                        <a:buNone/>
                      </a:pPr>
                      <a:r>
                        <a:rPr lang="en-US" sz="1400" b="1" u="none" strike="noStrike" dirty="0">
                          <a:effectLst/>
                          <a:latin typeface="+mj-lt"/>
                        </a:rPr>
                        <a:t>June 2025</a:t>
                      </a:r>
                      <a:endParaRPr lang="en-US" sz="1400" b="1" i="0" u="none" strike="noStrike" dirty="0">
                        <a:solidFill>
                          <a:srgbClr val="FFFFFF"/>
                        </a:solidFill>
                        <a:effectLst/>
                        <a:latin typeface="+mj-lt"/>
                      </a:endParaRPr>
                    </a:p>
                  </a:txBody>
                  <a:tcPr marL="4763" marR="4763" marT="4763" marB="0"/>
                </a:tc>
                <a:tc>
                  <a:txBody>
                    <a:bodyPr/>
                    <a:lstStyle/>
                    <a:p>
                      <a:pPr algn="ctr" rtl="0" fontAlgn="t">
                        <a:buNone/>
                      </a:pPr>
                      <a:r>
                        <a:rPr lang="en-US" sz="1400" b="1" u="none" strike="noStrike" dirty="0">
                          <a:effectLst/>
                          <a:latin typeface="+mj-lt"/>
                        </a:rPr>
                        <a:t>May 2025</a:t>
                      </a:r>
                      <a:endParaRPr lang="en-US" sz="1400" b="1" i="0" u="none" strike="noStrike" dirty="0">
                        <a:solidFill>
                          <a:srgbClr val="FFFFFF"/>
                        </a:solidFill>
                        <a:effectLst/>
                        <a:latin typeface="+mj-lt"/>
                      </a:endParaRPr>
                    </a:p>
                  </a:txBody>
                  <a:tcPr marL="4763" marR="4763" marT="4763" marB="0"/>
                </a:tc>
                <a:tc>
                  <a:txBody>
                    <a:bodyPr/>
                    <a:lstStyle/>
                    <a:p>
                      <a:pPr algn="ctr" rtl="0" fontAlgn="t">
                        <a:buNone/>
                      </a:pPr>
                      <a:r>
                        <a:rPr lang="en-US" sz="1400" b="1" u="none" strike="noStrike" dirty="0">
                          <a:effectLst/>
                          <a:latin typeface="+mj-lt"/>
                        </a:rPr>
                        <a:t>April 2025</a:t>
                      </a:r>
                      <a:endParaRPr lang="en-US" sz="1400" b="1" i="0" u="none" strike="noStrike" dirty="0">
                        <a:solidFill>
                          <a:srgbClr val="FFFFFF"/>
                        </a:solidFill>
                        <a:effectLst/>
                        <a:latin typeface="+mj-lt"/>
                      </a:endParaRPr>
                    </a:p>
                  </a:txBody>
                  <a:tcPr marL="4763" marR="4763" marT="4763" marB="0"/>
                </a:tc>
                <a:tc>
                  <a:txBody>
                    <a:bodyPr/>
                    <a:lstStyle/>
                    <a:p>
                      <a:pPr algn="ctr" rtl="0" fontAlgn="t">
                        <a:buNone/>
                      </a:pPr>
                      <a:r>
                        <a:rPr lang="en-US" sz="1400" b="1" u="none" strike="noStrike" dirty="0">
                          <a:effectLst/>
                          <a:latin typeface="+mj-lt"/>
                        </a:rPr>
                        <a:t>March 2025</a:t>
                      </a:r>
                      <a:endParaRPr lang="en-US" sz="1400" b="1" i="0" u="none" strike="noStrike" dirty="0">
                        <a:solidFill>
                          <a:srgbClr val="FFFFFF"/>
                        </a:solidFill>
                        <a:effectLst/>
                        <a:latin typeface="+mj-lt"/>
                      </a:endParaRPr>
                    </a:p>
                  </a:txBody>
                  <a:tcPr marL="4763" marR="4763" marT="4763" marB="0"/>
                </a:tc>
                <a:tc>
                  <a:txBody>
                    <a:bodyPr/>
                    <a:lstStyle/>
                    <a:p>
                      <a:pPr algn="ctr" rtl="0" fontAlgn="t">
                        <a:buNone/>
                      </a:pPr>
                      <a:r>
                        <a:rPr lang="en-US" sz="1400" b="1" u="none" strike="noStrike" dirty="0">
                          <a:effectLst/>
                          <a:latin typeface="+mj-lt"/>
                        </a:rPr>
                        <a:t>Feb 2025</a:t>
                      </a:r>
                      <a:endParaRPr lang="en-US" sz="1400" b="1" i="0" u="none" strike="noStrike" dirty="0">
                        <a:solidFill>
                          <a:srgbClr val="FFFFFF"/>
                        </a:solidFill>
                        <a:effectLst/>
                        <a:latin typeface="+mj-lt"/>
                      </a:endParaRPr>
                    </a:p>
                  </a:txBody>
                  <a:tcPr marL="4763" marR="4763" marT="4763" marB="0"/>
                </a:tc>
                <a:tc>
                  <a:txBody>
                    <a:bodyPr/>
                    <a:lstStyle/>
                    <a:p>
                      <a:pPr algn="ctr" rtl="0" fontAlgn="t">
                        <a:buNone/>
                      </a:pPr>
                      <a:r>
                        <a:rPr lang="en-US" sz="1400" b="1" u="none" strike="noStrike" dirty="0">
                          <a:effectLst/>
                          <a:latin typeface="+mj-lt"/>
                        </a:rPr>
                        <a:t>January 2025</a:t>
                      </a:r>
                      <a:endParaRPr lang="en-US" sz="1400" b="1" i="0" u="none" strike="noStrike" dirty="0">
                        <a:solidFill>
                          <a:srgbClr val="FFFFFF"/>
                        </a:solidFill>
                        <a:effectLst/>
                        <a:latin typeface="+mj-lt"/>
                      </a:endParaRPr>
                    </a:p>
                  </a:txBody>
                  <a:tcPr marL="4763" marR="4763" marT="4763" marB="0"/>
                </a:tc>
                <a:extLst>
                  <a:ext uri="{0D108BD9-81ED-4DB2-BD59-A6C34878D82A}">
                    <a16:rowId xmlns:a16="http://schemas.microsoft.com/office/drawing/2014/main" val="363803068"/>
                  </a:ext>
                </a:extLst>
              </a:tr>
              <a:tr h="604207">
                <a:tc>
                  <a:txBody>
                    <a:bodyPr/>
                    <a:lstStyle/>
                    <a:p>
                      <a:pPr algn="l" rtl="0" fontAlgn="t">
                        <a:buNone/>
                      </a:pPr>
                      <a:r>
                        <a:rPr lang="en-US" sz="1400" u="none" strike="noStrike">
                          <a:effectLst/>
                        </a:rPr>
                        <a:t>Days To Pay No Outlier</a:t>
                      </a:r>
                      <a:endParaRPr lang="en-US" sz="1400" b="0" i="0" u="none" strike="noStrike">
                        <a:solidFill>
                          <a:srgbClr val="FFFFFF"/>
                        </a:solidFill>
                        <a:effectLst/>
                        <a:latin typeface="Tahoma" panose="020B0604030504040204" pitchFamily="34" charset="0"/>
                      </a:endParaRPr>
                    </a:p>
                  </a:txBody>
                  <a:tcPr marL="4763" marR="4763" marT="4763" marB="0"/>
                </a:tc>
                <a:tc>
                  <a:txBody>
                    <a:bodyPr/>
                    <a:lstStyle/>
                    <a:p>
                      <a:pPr algn="ctr" rtl="0" fontAlgn="ctr">
                        <a:buNone/>
                      </a:pPr>
                      <a:r>
                        <a:rPr lang="en-US" sz="1400" u="none" strike="noStrike">
                          <a:effectLst/>
                        </a:rPr>
                        <a:t>24</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23</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23</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23</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dirty="0">
                          <a:effectLst/>
                        </a:rPr>
                        <a:t>24</a:t>
                      </a:r>
                      <a:endParaRPr lang="en-US" sz="1400" b="0" i="0" u="none" strike="noStrike" dirty="0">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dirty="0">
                          <a:effectLst/>
                        </a:rPr>
                        <a:t>25</a:t>
                      </a:r>
                      <a:endParaRPr lang="en-US" sz="1400" b="0" i="0" u="none" strike="noStrike" dirty="0">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dirty="0">
                          <a:effectLst/>
                        </a:rPr>
                        <a:t>25</a:t>
                      </a:r>
                      <a:endParaRPr lang="en-US" sz="1400" b="0" i="0" u="none" strike="noStrike" dirty="0">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dirty="0">
                          <a:effectLst/>
                        </a:rPr>
                        <a:t>25</a:t>
                      </a:r>
                      <a:endParaRPr lang="en-US" sz="1400" b="0" i="0" u="none" strike="noStrike" dirty="0">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dirty="0">
                          <a:effectLst/>
                        </a:rPr>
                        <a:t>27</a:t>
                      </a:r>
                      <a:endParaRPr lang="en-US" sz="1400" b="0" i="0" u="none" strike="noStrike" dirty="0">
                        <a:solidFill>
                          <a:srgbClr val="000000"/>
                        </a:solidFill>
                        <a:effectLst/>
                        <a:latin typeface="Tahoma" panose="020B0604030504040204" pitchFamily="34" charset="0"/>
                      </a:endParaRPr>
                    </a:p>
                  </a:txBody>
                  <a:tcPr marL="4763" marR="4763" marT="4763" marB="0" anchor="ctr"/>
                </a:tc>
                <a:extLst>
                  <a:ext uri="{0D108BD9-81ED-4DB2-BD59-A6C34878D82A}">
                    <a16:rowId xmlns:a16="http://schemas.microsoft.com/office/drawing/2014/main" val="3714478813"/>
                  </a:ext>
                </a:extLst>
              </a:tr>
              <a:tr h="604207">
                <a:tc>
                  <a:txBody>
                    <a:bodyPr/>
                    <a:lstStyle/>
                    <a:p>
                      <a:pPr algn="l" rtl="0" fontAlgn="t">
                        <a:buNone/>
                      </a:pPr>
                      <a:r>
                        <a:rPr lang="en-US" sz="1400" u="none" strike="noStrike">
                          <a:effectLst/>
                        </a:rPr>
                        <a:t>Days To File No Outlier</a:t>
                      </a:r>
                      <a:endParaRPr lang="en-US" sz="1400" b="0" i="0" u="none" strike="noStrike">
                        <a:solidFill>
                          <a:srgbClr val="FFFFFF"/>
                        </a:solidFill>
                        <a:effectLst/>
                        <a:latin typeface="Tahoma" panose="020B0604030504040204" pitchFamily="34" charset="0"/>
                      </a:endParaRPr>
                    </a:p>
                  </a:txBody>
                  <a:tcPr marL="4763" marR="4763" marT="4763" marB="0"/>
                </a:tc>
                <a:tc>
                  <a:txBody>
                    <a:bodyPr/>
                    <a:lstStyle/>
                    <a:p>
                      <a:pPr algn="ctr" rtl="0" fontAlgn="ctr">
                        <a:buNone/>
                      </a:pPr>
                      <a:r>
                        <a:rPr lang="en-US" sz="1400" u="none" strike="noStrike">
                          <a:effectLst/>
                        </a:rPr>
                        <a:t>8</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8</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8</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8</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9</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9</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9</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9</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dirty="0">
                          <a:effectLst/>
                        </a:rPr>
                        <a:t>9</a:t>
                      </a:r>
                      <a:endParaRPr lang="en-US" sz="1400" b="0" i="0" u="none" strike="noStrike" dirty="0">
                        <a:solidFill>
                          <a:srgbClr val="000000"/>
                        </a:solidFill>
                        <a:effectLst/>
                        <a:latin typeface="Tahoma" panose="020B0604030504040204" pitchFamily="34" charset="0"/>
                      </a:endParaRPr>
                    </a:p>
                  </a:txBody>
                  <a:tcPr marL="4763" marR="4763" marT="4763" marB="0" anchor="ctr"/>
                </a:tc>
                <a:extLst>
                  <a:ext uri="{0D108BD9-81ED-4DB2-BD59-A6C34878D82A}">
                    <a16:rowId xmlns:a16="http://schemas.microsoft.com/office/drawing/2014/main" val="195548627"/>
                  </a:ext>
                </a:extLst>
              </a:tr>
              <a:tr h="302104">
                <a:tc>
                  <a:txBody>
                    <a:bodyPr/>
                    <a:lstStyle/>
                    <a:p>
                      <a:pPr algn="l" rtl="0" fontAlgn="t">
                        <a:buNone/>
                      </a:pPr>
                      <a:r>
                        <a:rPr lang="en-US" sz="1400" u="none" strike="noStrike">
                          <a:effectLst/>
                        </a:rPr>
                        <a:t>True Denial %</a:t>
                      </a:r>
                      <a:endParaRPr lang="en-US" sz="1400" b="0" i="0" u="none" strike="noStrike">
                        <a:solidFill>
                          <a:srgbClr val="FFFFFF"/>
                        </a:solidFill>
                        <a:effectLst/>
                        <a:latin typeface="Tahoma" panose="020B0604030504040204" pitchFamily="34" charset="0"/>
                      </a:endParaRPr>
                    </a:p>
                  </a:txBody>
                  <a:tcPr marL="4763" marR="4763" marT="4763" marB="0"/>
                </a:tc>
                <a:tc>
                  <a:txBody>
                    <a:bodyPr/>
                    <a:lstStyle/>
                    <a:p>
                      <a:pPr algn="ctr" rtl="0" fontAlgn="ctr">
                        <a:buNone/>
                      </a:pPr>
                      <a:r>
                        <a:rPr lang="en-US" sz="1400" u="none" strike="noStrike">
                          <a:effectLst/>
                        </a:rPr>
                        <a:t>10</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10</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9</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9</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9</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10</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11</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12</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12</a:t>
                      </a:r>
                      <a:endParaRPr lang="en-US" sz="1400" b="0" i="0" u="none" strike="noStrike">
                        <a:solidFill>
                          <a:srgbClr val="000000"/>
                        </a:solidFill>
                        <a:effectLst/>
                        <a:latin typeface="Tahoma" panose="020B0604030504040204" pitchFamily="34" charset="0"/>
                      </a:endParaRPr>
                    </a:p>
                  </a:txBody>
                  <a:tcPr marL="4763" marR="4763" marT="4763" marB="0" anchor="ctr"/>
                </a:tc>
                <a:extLst>
                  <a:ext uri="{0D108BD9-81ED-4DB2-BD59-A6C34878D82A}">
                    <a16:rowId xmlns:a16="http://schemas.microsoft.com/office/drawing/2014/main" val="3134277264"/>
                  </a:ext>
                </a:extLst>
              </a:tr>
              <a:tr h="604207">
                <a:tc>
                  <a:txBody>
                    <a:bodyPr/>
                    <a:lstStyle/>
                    <a:p>
                      <a:pPr algn="l" rtl="0" fontAlgn="t">
                        <a:buNone/>
                      </a:pPr>
                      <a:r>
                        <a:rPr lang="en-US" sz="1400" u="none" strike="noStrike">
                          <a:effectLst/>
                        </a:rPr>
                        <a:t>Resubmission Rate</a:t>
                      </a:r>
                      <a:endParaRPr lang="en-US" sz="1400" b="0" i="0" u="none" strike="noStrike">
                        <a:solidFill>
                          <a:srgbClr val="FFFFFF"/>
                        </a:solidFill>
                        <a:effectLst/>
                        <a:latin typeface="Tahoma" panose="020B0604030504040204" pitchFamily="34" charset="0"/>
                      </a:endParaRPr>
                    </a:p>
                  </a:txBody>
                  <a:tcPr marL="4763" marR="4763" marT="4763" marB="0"/>
                </a:tc>
                <a:tc>
                  <a:txBody>
                    <a:bodyPr/>
                    <a:lstStyle/>
                    <a:p>
                      <a:pPr algn="ctr" rtl="0" fontAlgn="ctr">
                        <a:buNone/>
                      </a:pPr>
                      <a:r>
                        <a:rPr lang="en-US" sz="1400" u="none" strike="noStrike">
                          <a:effectLst/>
                        </a:rPr>
                        <a:t>3</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3</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3</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3</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3</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3</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3</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3</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dirty="0">
                          <a:effectLst/>
                        </a:rPr>
                        <a:t>3</a:t>
                      </a:r>
                      <a:endParaRPr lang="en-US" sz="1400" b="0" i="0" u="none" strike="noStrike" dirty="0">
                        <a:solidFill>
                          <a:srgbClr val="000000"/>
                        </a:solidFill>
                        <a:effectLst/>
                        <a:latin typeface="Tahoma" panose="020B0604030504040204" pitchFamily="34" charset="0"/>
                      </a:endParaRPr>
                    </a:p>
                  </a:txBody>
                  <a:tcPr marL="4763" marR="4763" marT="4763" marB="0" anchor="ctr"/>
                </a:tc>
                <a:extLst>
                  <a:ext uri="{0D108BD9-81ED-4DB2-BD59-A6C34878D82A}">
                    <a16:rowId xmlns:a16="http://schemas.microsoft.com/office/drawing/2014/main" val="1379086908"/>
                  </a:ext>
                </a:extLst>
              </a:tr>
              <a:tr h="302104">
                <a:tc>
                  <a:txBody>
                    <a:bodyPr/>
                    <a:lstStyle/>
                    <a:p>
                      <a:pPr algn="l" rtl="0" fontAlgn="t">
                        <a:buNone/>
                      </a:pPr>
                      <a:r>
                        <a:rPr lang="en-US" sz="1400" u="none" strike="noStrike">
                          <a:effectLst/>
                        </a:rPr>
                        <a:t>Clean Claim %</a:t>
                      </a:r>
                      <a:endParaRPr lang="en-US" sz="1400" b="0" i="0" u="none" strike="noStrike">
                        <a:solidFill>
                          <a:srgbClr val="FFFFFF"/>
                        </a:solidFill>
                        <a:effectLst/>
                        <a:latin typeface="Tahoma" panose="020B0604030504040204" pitchFamily="34" charset="0"/>
                      </a:endParaRPr>
                    </a:p>
                  </a:txBody>
                  <a:tcPr marL="4763" marR="4763" marT="4763" marB="0"/>
                </a:tc>
                <a:tc>
                  <a:txBody>
                    <a:bodyPr/>
                    <a:lstStyle/>
                    <a:p>
                      <a:pPr algn="ctr" rtl="0" fontAlgn="ctr">
                        <a:buNone/>
                      </a:pPr>
                      <a:r>
                        <a:rPr lang="en-US" sz="1400" u="none" strike="noStrike">
                          <a:effectLst/>
                        </a:rPr>
                        <a:t>86</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87</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87</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87</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86</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84</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83</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a:effectLst/>
                        </a:rPr>
                        <a:t>80</a:t>
                      </a:r>
                      <a:endParaRPr lang="en-US" sz="1400" b="0" i="0" u="none" strike="noStrike">
                        <a:solidFill>
                          <a:srgbClr val="000000"/>
                        </a:solidFill>
                        <a:effectLst/>
                        <a:latin typeface="Tahoma" panose="020B0604030504040204" pitchFamily="34" charset="0"/>
                      </a:endParaRPr>
                    </a:p>
                  </a:txBody>
                  <a:tcPr marL="4763" marR="4763" marT="4763" marB="0" anchor="ctr"/>
                </a:tc>
                <a:tc>
                  <a:txBody>
                    <a:bodyPr/>
                    <a:lstStyle/>
                    <a:p>
                      <a:pPr algn="ctr" rtl="0" fontAlgn="ctr">
                        <a:buNone/>
                      </a:pPr>
                      <a:r>
                        <a:rPr lang="en-US" sz="1400" u="none" strike="noStrike" dirty="0">
                          <a:effectLst/>
                        </a:rPr>
                        <a:t>80</a:t>
                      </a:r>
                      <a:endParaRPr lang="en-US" sz="1400" b="0" i="0" u="none" strike="noStrike" dirty="0">
                        <a:solidFill>
                          <a:srgbClr val="000000"/>
                        </a:solidFill>
                        <a:effectLst/>
                        <a:latin typeface="Tahoma" panose="020B0604030504040204" pitchFamily="34" charset="0"/>
                      </a:endParaRPr>
                    </a:p>
                  </a:txBody>
                  <a:tcPr marL="4763" marR="4763" marT="4763" marB="0" anchor="ctr"/>
                </a:tc>
                <a:extLst>
                  <a:ext uri="{0D108BD9-81ED-4DB2-BD59-A6C34878D82A}">
                    <a16:rowId xmlns:a16="http://schemas.microsoft.com/office/drawing/2014/main" val="1861768705"/>
                  </a:ext>
                </a:extLst>
              </a:tr>
            </a:tbl>
          </a:graphicData>
        </a:graphic>
      </p:graphicFrame>
    </p:spTree>
    <p:extLst>
      <p:ext uri="{BB962C8B-B14F-4D97-AF65-F5344CB8AC3E}">
        <p14:creationId xmlns:p14="http://schemas.microsoft.com/office/powerpoint/2010/main" val="2197242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FFE884BEB3644C84047E0FBB04D8FA" ma:contentTypeVersion="" ma:contentTypeDescription="Create a new document." ma:contentTypeScope="" ma:versionID="ddd39d522771aa26bd271f183bc975e3">
  <xsd:schema xmlns:xsd="http://www.w3.org/2001/XMLSchema" xmlns:xs="http://www.w3.org/2001/XMLSchema" xmlns:p="http://schemas.microsoft.com/office/2006/metadata/properties" xmlns:ns2="aefc3fbd-e272-4353-bc98-48cce136a8f5" targetNamespace="http://schemas.microsoft.com/office/2006/metadata/properties" ma:root="true" ma:fieldsID="fec2e3b80684c710b8aafaa34db1ddd7" ns2:_="">
    <xsd:import namespace="aefc3fbd-e272-4353-bc98-48cce136a8f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fc3fbd-e272-4353-bc98-48cce136a8f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39ECA3-EE11-461B-9326-38FE97066C98}">
  <ds:schemaRefs>
    <ds:schemaRef ds:uri="http://schemas.microsoft.com/office/2006/metadata/properties"/>
    <ds:schemaRef ds:uri="http://purl.org/dc/terms/"/>
    <ds:schemaRef ds:uri="http://schemas.microsoft.com/office/2006/documentManagement/types"/>
    <ds:schemaRef ds:uri="http://www.w3.org/XML/1998/namespace"/>
    <ds:schemaRef ds:uri="http://purl.org/dc/dcmitype/"/>
    <ds:schemaRef ds:uri="http://schemas.openxmlformats.org/package/2006/metadata/core-properties"/>
    <ds:schemaRef ds:uri="http://schemas.microsoft.com/office/infopath/2007/PartnerControls"/>
    <ds:schemaRef ds:uri="aefc3fbd-e272-4353-bc98-48cce136a8f5"/>
    <ds:schemaRef ds:uri="http://purl.org/dc/elements/1.1/"/>
  </ds:schemaRefs>
</ds:datastoreItem>
</file>

<file path=customXml/itemProps2.xml><?xml version="1.0" encoding="utf-8"?>
<ds:datastoreItem xmlns:ds="http://schemas.openxmlformats.org/officeDocument/2006/customXml" ds:itemID="{8253C9A7-8BDA-43E7-906A-CAA891C608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fc3fbd-e272-4353-bc98-48cce136a8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EB37BA-0C82-4D74-B5D2-926547925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22775</TotalTime>
  <Words>6185</Words>
  <Application>Microsoft Office PowerPoint</Application>
  <PresentationFormat>Widescreen</PresentationFormat>
  <Paragraphs>1576</Paragraphs>
  <Slides>52</Slides>
  <Notes>6</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6" baseType="lpstr">
      <vt:lpstr>ＭＳ Ｐゴシック</vt:lpstr>
      <vt:lpstr>Arial</vt:lpstr>
      <vt:lpstr>Book Antiqua</vt:lpstr>
      <vt:lpstr>Calibri</vt:lpstr>
      <vt:lpstr>Calibri Light</vt:lpstr>
      <vt:lpstr>Courier New</vt:lpstr>
      <vt:lpstr>Georgia</vt:lpstr>
      <vt:lpstr>Helvetica</vt:lpstr>
      <vt:lpstr>Monaco</vt:lpstr>
      <vt:lpstr>Open Sans</vt:lpstr>
      <vt:lpstr>Tahoma</vt:lpstr>
      <vt:lpstr>Wingdings</vt:lpstr>
      <vt:lpstr>Office Theme</vt:lpstr>
      <vt:lpstr>Worksheet</vt:lpstr>
      <vt:lpstr>The Payer Landscape in NEW JERSEY Oct 9, 2025</vt:lpstr>
      <vt:lpstr>Disclaimer and Introductions</vt:lpstr>
      <vt:lpstr>Agenda</vt:lpstr>
      <vt:lpstr>onPoint focalPoint® Data for YTD 2025</vt:lpstr>
      <vt:lpstr>Our Data Source Claims Adjudicated in 2025 YTD </vt:lpstr>
      <vt:lpstr>PowerPoint Presentation</vt:lpstr>
      <vt:lpstr>focalPoint Data Sets</vt:lpstr>
      <vt:lpstr>Denial Rates by Payer Type-YTD 2025 (Drugs Only)</vt:lpstr>
      <vt:lpstr>Current Monthly Average Stats Rolling Year—All FocalPoint Database</vt:lpstr>
      <vt:lpstr>Revenue Cycle</vt:lpstr>
      <vt:lpstr>New Jersey Executive Summary  2024 YTD</vt:lpstr>
      <vt:lpstr>What are the Important Metrics?</vt:lpstr>
      <vt:lpstr>Payer Mix focalPoint Database of U.S. Office Administered Drugs</vt:lpstr>
      <vt:lpstr>PowerPoint Presentation</vt:lpstr>
      <vt:lpstr>Top Reasons for Denial New Jersey 2025 YTD</vt:lpstr>
      <vt:lpstr>Associated Remark Codes with Denial Code 16</vt:lpstr>
      <vt:lpstr>Sample 1500 form with JZ modifier</vt:lpstr>
      <vt:lpstr>Associated Remark Codes with Denial Code 96</vt:lpstr>
      <vt:lpstr>Top Payers by Denial Volume-NJ 2025 YTD</vt:lpstr>
      <vt:lpstr>Clean Claims %: Top 20 US Payers by Volume 2025 YTD</vt:lpstr>
      <vt:lpstr>Clean Claims %: Top 20 New Jersey Payers by Volume 2025 YTD  </vt:lpstr>
      <vt:lpstr>“Old” Oncology Buy and Bill Drug Claims (≥ 120 days) in New Jersey   2025 YTD</vt:lpstr>
      <vt:lpstr>Denials for “Old Claims” OA Drugs— New Jersey 2025 YTD Top 20</vt:lpstr>
      <vt:lpstr>Remarks for “Old Claims” OA Drugs— New Jersey 2025 YTD Top 20</vt:lpstr>
      <vt:lpstr>Entry of Correct NDC Numbers</vt:lpstr>
      <vt:lpstr>Top Plans--U.S. Days to File for Injectable Drugs  2025 YTD No Outliers </vt:lpstr>
      <vt:lpstr>Top Plans--NJ Days to File for Injectable Drugs  2025 YTD No Outliers </vt:lpstr>
      <vt:lpstr>Top Payers US: Days To Pay-Injectable Drugs 2025 YTD (No Outliers; &gt; 2000 claims) </vt:lpstr>
      <vt:lpstr>Top Payers NJ: Days To Pay-Injectable Drugs YTD (No Outliers; &gt; 20 claims) </vt:lpstr>
      <vt:lpstr>Spotlights</vt:lpstr>
      <vt:lpstr>Drugs (oncology) with the highest Denial % in New Jersey. Oct ‘24-Feb”25</vt:lpstr>
      <vt:lpstr>Spotlight on Horizon Health YTD Denials 2025 YTD</vt:lpstr>
      <vt:lpstr>Horizon Health Remark Codes Associated with the Denials</vt:lpstr>
      <vt:lpstr>How to Potentially Mitigate CARC 222</vt:lpstr>
      <vt:lpstr>Spotlight on Clover Health Denials 2025 YTD</vt:lpstr>
      <vt:lpstr>Clover Health Remark Codes Associated with the Denials</vt:lpstr>
      <vt:lpstr>Spotlight on United Healthcare NJ Denials 2025 YTD</vt:lpstr>
      <vt:lpstr>United Healthcare Remark Codes associated with the Denials</vt:lpstr>
      <vt:lpstr>To Do’s for New Jersey</vt:lpstr>
      <vt:lpstr>Appendices— Appeals Processes</vt:lpstr>
      <vt:lpstr>Denial Code 16—Missing Information</vt:lpstr>
      <vt:lpstr>Denial Code 97—Bundled or Paid Claim</vt:lpstr>
      <vt:lpstr>Denial Code 29—Time for Filing Has Expired</vt:lpstr>
      <vt:lpstr>Denial Code 50—Not Medically Necessary</vt:lpstr>
      <vt:lpstr>Denial Code 252—Missing Medical Record</vt:lpstr>
      <vt:lpstr>MEDICARE ADVANTAGE (MA)  </vt:lpstr>
      <vt:lpstr>MEDICARE ADVANTAGE (MA)  </vt:lpstr>
      <vt:lpstr>Benchmarking</vt:lpstr>
      <vt:lpstr>Oncology Volume (from focalPoint®)</vt:lpstr>
      <vt:lpstr>RTM/RPM Volume (from focalPoint®)</vt:lpstr>
      <vt:lpstr>Things to Ponder for 2025-2026</vt:lpstr>
      <vt:lpstr>Thank you for Taking Care of  Your Patients!!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Daniel Banks</dc:creator>
  <cp:keywords/>
  <dc:description/>
  <cp:lastModifiedBy>Paul Welchans</cp:lastModifiedBy>
  <cp:revision>214</cp:revision>
  <dcterms:created xsi:type="dcterms:W3CDTF">2017-03-27T14:48:24Z</dcterms:created>
  <dcterms:modified xsi:type="dcterms:W3CDTF">2025-10-08T17:56:39Z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0x0101005EFFE884BEB3644C84047E0FBB04D8FA</vt:lpwstr>
  </property>
</Properties>
</file>