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78" r:id="rId5"/>
    <p:sldId id="276" r:id="rId6"/>
    <p:sldId id="291" r:id="rId7"/>
    <p:sldId id="279" r:id="rId8"/>
    <p:sldId id="280" r:id="rId9"/>
    <p:sldId id="292" r:id="rId10"/>
    <p:sldId id="293" r:id="rId11"/>
    <p:sldId id="281" r:id="rId12"/>
    <p:sldId id="294" r:id="rId13"/>
    <p:sldId id="282" r:id="rId14"/>
    <p:sldId id="285" r:id="rId15"/>
    <p:sldId id="283" r:id="rId16"/>
    <p:sldId id="287" r:id="rId17"/>
    <p:sldId id="300" r:id="rId18"/>
    <p:sldId id="296" r:id="rId19"/>
    <p:sldId id="301" r:id="rId20"/>
    <p:sldId id="286" r:id="rId21"/>
    <p:sldId id="284" r:id="rId22"/>
    <p:sldId id="297" r:id="rId23"/>
    <p:sldId id="298" r:id="rId24"/>
    <p:sldId id="299" r:id="rId25"/>
    <p:sldId id="30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iloon Chan" initials="WC" lastIdx="1" clrIdx="0">
    <p:extLst>
      <p:ext uri="{19B8F6BF-5375-455C-9EA6-DF929625EA0E}">
        <p15:presenceInfo xmlns:p15="http://schemas.microsoft.com/office/powerpoint/2012/main" userId="S::wailoon.chan@asco.org::61eff083-35ff-4e06-b384-1f073c497e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62C"/>
    <a:srgbClr val="8E1837"/>
    <a:srgbClr val="75787B"/>
    <a:srgbClr val="007582"/>
    <a:srgbClr val="71DBD4"/>
    <a:srgbClr val="0076A9"/>
    <a:srgbClr val="002557"/>
    <a:srgbClr val="FCC600"/>
    <a:srgbClr val="59CB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770204-1F94-47EE-B52E-6C943C5003DA}" v="49" dt="2025-09-29T18:37:45.4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4404" autoAdjust="0"/>
  </p:normalViewPr>
  <p:slideViewPr>
    <p:cSldViewPr snapToGrid="0">
      <p:cViewPr varScale="1">
        <p:scale>
          <a:sx n="104" d="100"/>
          <a:sy n="104" d="100"/>
        </p:scale>
        <p:origin x="8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6A93F-AF0A-4B7D-BB65-BC09679AEE7C}" type="doc">
      <dgm:prSet loTypeId="urn:microsoft.com/office/officeart/2009/3/layout/PlusandMinu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A490F3-0932-4790-AB73-FC2B8A53280A}">
      <dgm:prSet phldrT="[Text]" custT="1"/>
      <dgm:spPr/>
      <dgm:t>
        <a:bodyPr anchor="ctr"/>
        <a:lstStyle/>
        <a:p>
          <a:pPr algn="ctr"/>
          <a:r>
            <a:rPr lang="en-US" sz="3600" b="1" dirty="0"/>
            <a:t>Non-Facility Based (+6%)</a:t>
          </a:r>
        </a:p>
      </dgm:t>
    </dgm:pt>
    <dgm:pt modelId="{DA7E2D60-01DF-44DA-8FCF-49543958D299}" type="parTrans" cxnId="{C5D3E8A0-A678-419F-AEC6-56FE99D896C5}">
      <dgm:prSet/>
      <dgm:spPr/>
      <dgm:t>
        <a:bodyPr/>
        <a:lstStyle/>
        <a:p>
          <a:endParaRPr lang="en-US"/>
        </a:p>
      </dgm:t>
    </dgm:pt>
    <dgm:pt modelId="{45211AA2-86C3-491D-9B0B-D1A09DB442DE}" type="sibTrans" cxnId="{C5D3E8A0-A678-419F-AEC6-56FE99D896C5}">
      <dgm:prSet/>
      <dgm:spPr/>
      <dgm:t>
        <a:bodyPr/>
        <a:lstStyle/>
        <a:p>
          <a:endParaRPr lang="en-US"/>
        </a:p>
      </dgm:t>
    </dgm:pt>
    <dgm:pt modelId="{9E0296DE-045F-499D-BD0B-E89D8C2FA5C7}">
      <dgm:prSet phldrT="[Text]" custT="1"/>
      <dgm:spPr/>
      <dgm:t>
        <a:bodyPr anchor="ctr"/>
        <a:lstStyle/>
        <a:p>
          <a:pPr algn="ctr"/>
          <a:r>
            <a:rPr lang="en-US" sz="3600" b="1" dirty="0"/>
            <a:t>Facility Based        (-11%)</a:t>
          </a:r>
        </a:p>
      </dgm:t>
    </dgm:pt>
    <dgm:pt modelId="{5A674875-2FA8-422A-AF89-4A0ADD9F990F}" type="parTrans" cxnId="{C4CE4F8C-0329-4D99-801D-59D24D31A13E}">
      <dgm:prSet/>
      <dgm:spPr/>
      <dgm:t>
        <a:bodyPr/>
        <a:lstStyle/>
        <a:p>
          <a:endParaRPr lang="en-US"/>
        </a:p>
      </dgm:t>
    </dgm:pt>
    <dgm:pt modelId="{123D5AA7-2270-442D-BDD0-574D65AF5052}" type="sibTrans" cxnId="{C4CE4F8C-0329-4D99-801D-59D24D31A13E}">
      <dgm:prSet/>
      <dgm:spPr/>
      <dgm:t>
        <a:bodyPr/>
        <a:lstStyle/>
        <a:p>
          <a:endParaRPr lang="en-US"/>
        </a:p>
      </dgm:t>
    </dgm:pt>
    <dgm:pt modelId="{E501C9C4-1548-4595-884C-085CF49B1770}" type="pres">
      <dgm:prSet presAssocID="{AEA6A93F-AF0A-4B7D-BB65-BC09679AEE7C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</dgm:pt>
    <dgm:pt modelId="{646B7FC8-4912-45E7-8036-19FDCD80C061}" type="pres">
      <dgm:prSet presAssocID="{AEA6A93F-AF0A-4B7D-BB65-BC09679AEE7C}" presName="Background" presStyleLbl="bgImgPlace1" presStyleIdx="0" presStyleCnt="1"/>
      <dgm:spPr/>
    </dgm:pt>
    <dgm:pt modelId="{CEC017B9-5D17-4943-B0DC-344D353356C1}" type="pres">
      <dgm:prSet presAssocID="{AEA6A93F-AF0A-4B7D-BB65-BC09679AEE7C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E5B5B59F-9C16-4E15-8462-261E233E391B}" type="pres">
      <dgm:prSet presAssocID="{AEA6A93F-AF0A-4B7D-BB65-BC09679AEE7C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41DC9D48-720E-4B1F-8831-707C611D2A1C}" type="pres">
      <dgm:prSet presAssocID="{AEA6A93F-AF0A-4B7D-BB65-BC09679AEE7C}" presName="Plus" presStyleLbl="alignNode1" presStyleIdx="0" presStyleCnt="2"/>
      <dgm:spPr/>
    </dgm:pt>
    <dgm:pt modelId="{39EB861F-687F-4773-A8F2-24C44BC6C244}" type="pres">
      <dgm:prSet presAssocID="{AEA6A93F-AF0A-4B7D-BB65-BC09679AEE7C}" presName="Minus" presStyleLbl="alignNode1" presStyleIdx="1" presStyleCnt="2"/>
      <dgm:spPr/>
    </dgm:pt>
    <dgm:pt modelId="{732C486D-2F08-42EF-9F0C-AEB1D6C58CFA}" type="pres">
      <dgm:prSet presAssocID="{AEA6A93F-AF0A-4B7D-BB65-BC09679AEE7C}" presName="Divider" presStyleLbl="parChTrans1D1" presStyleIdx="0" presStyleCnt="1"/>
      <dgm:spPr/>
    </dgm:pt>
  </dgm:ptLst>
  <dgm:cxnLst>
    <dgm:cxn modelId="{234DF040-FB3F-4215-8147-E9A9AB1989F6}" type="presOf" srcId="{AEA6A93F-AF0A-4B7D-BB65-BC09679AEE7C}" destId="{E501C9C4-1548-4595-884C-085CF49B1770}" srcOrd="0" destOrd="0" presId="urn:microsoft.com/office/officeart/2009/3/layout/PlusandMinus"/>
    <dgm:cxn modelId="{C4CE4F8C-0329-4D99-801D-59D24D31A13E}" srcId="{AEA6A93F-AF0A-4B7D-BB65-BC09679AEE7C}" destId="{9E0296DE-045F-499D-BD0B-E89D8C2FA5C7}" srcOrd="1" destOrd="0" parTransId="{5A674875-2FA8-422A-AF89-4A0ADD9F990F}" sibTransId="{123D5AA7-2270-442D-BDD0-574D65AF5052}"/>
    <dgm:cxn modelId="{C5D3E8A0-A678-419F-AEC6-56FE99D896C5}" srcId="{AEA6A93F-AF0A-4B7D-BB65-BC09679AEE7C}" destId="{95A490F3-0932-4790-AB73-FC2B8A53280A}" srcOrd="0" destOrd="0" parTransId="{DA7E2D60-01DF-44DA-8FCF-49543958D299}" sibTransId="{45211AA2-86C3-491D-9B0B-D1A09DB442DE}"/>
    <dgm:cxn modelId="{31C7E1D3-BA53-48DA-BC74-1609580A9A48}" type="presOf" srcId="{95A490F3-0932-4790-AB73-FC2B8A53280A}" destId="{CEC017B9-5D17-4943-B0DC-344D353356C1}" srcOrd="0" destOrd="0" presId="urn:microsoft.com/office/officeart/2009/3/layout/PlusandMinus"/>
    <dgm:cxn modelId="{07D7C7F1-F808-4519-B6C6-E56019E862D2}" type="presOf" srcId="{9E0296DE-045F-499D-BD0B-E89D8C2FA5C7}" destId="{E5B5B59F-9C16-4E15-8462-261E233E391B}" srcOrd="0" destOrd="0" presId="urn:microsoft.com/office/officeart/2009/3/layout/PlusandMinus"/>
    <dgm:cxn modelId="{3B889904-A3F8-473B-8F4C-33DA9B6B56EB}" type="presParOf" srcId="{E501C9C4-1548-4595-884C-085CF49B1770}" destId="{646B7FC8-4912-45E7-8036-19FDCD80C061}" srcOrd="0" destOrd="0" presId="urn:microsoft.com/office/officeart/2009/3/layout/PlusandMinus"/>
    <dgm:cxn modelId="{849FA781-C44E-4436-8CA9-1271DD557337}" type="presParOf" srcId="{E501C9C4-1548-4595-884C-085CF49B1770}" destId="{CEC017B9-5D17-4943-B0DC-344D353356C1}" srcOrd="1" destOrd="0" presId="urn:microsoft.com/office/officeart/2009/3/layout/PlusandMinus"/>
    <dgm:cxn modelId="{762A62E2-A3DB-4842-B0F0-B093B295CFE5}" type="presParOf" srcId="{E501C9C4-1548-4595-884C-085CF49B1770}" destId="{E5B5B59F-9C16-4E15-8462-261E233E391B}" srcOrd="2" destOrd="0" presId="urn:microsoft.com/office/officeart/2009/3/layout/PlusandMinus"/>
    <dgm:cxn modelId="{7AF08446-C9DB-4023-BA01-EF698B67D44F}" type="presParOf" srcId="{E501C9C4-1548-4595-884C-085CF49B1770}" destId="{41DC9D48-720E-4B1F-8831-707C611D2A1C}" srcOrd="3" destOrd="0" presId="urn:microsoft.com/office/officeart/2009/3/layout/PlusandMinus"/>
    <dgm:cxn modelId="{ED7E09EE-25A0-4957-925C-1427A2545B84}" type="presParOf" srcId="{E501C9C4-1548-4595-884C-085CF49B1770}" destId="{39EB861F-687F-4773-A8F2-24C44BC6C244}" srcOrd="4" destOrd="0" presId="urn:microsoft.com/office/officeart/2009/3/layout/PlusandMinus"/>
    <dgm:cxn modelId="{E2BFC7C6-FC2F-44FB-958C-858022C5AB55}" type="presParOf" srcId="{E501C9C4-1548-4595-884C-085CF49B1770}" destId="{732C486D-2F08-42EF-9F0C-AEB1D6C58CFA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31E009-5D34-40F2-9EA6-0B8973360A5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E96085-A796-447A-A403-64C5981CEA5F}">
      <dgm:prSet custT="1"/>
      <dgm:spPr/>
      <dgm:t>
        <a:bodyPr/>
        <a:lstStyle/>
        <a:p>
          <a:r>
            <a:rPr lang="en-US" sz="2400" dirty="0"/>
            <a:t>Language revision: replacing </a:t>
          </a:r>
          <a:r>
            <a:rPr lang="en-US" sz="2400" b="1" dirty="0"/>
            <a:t>“Social determinants of health” </a:t>
          </a:r>
          <a:r>
            <a:rPr lang="en-US" sz="2400" dirty="0"/>
            <a:t>with </a:t>
          </a:r>
          <a:r>
            <a:rPr lang="en-US" sz="2400" b="1" dirty="0"/>
            <a:t>“upstream driver(s)”</a:t>
          </a:r>
          <a:r>
            <a:rPr lang="en-US" sz="2400" dirty="0"/>
            <a:t> in Navigation code descriptors.</a:t>
          </a:r>
        </a:p>
      </dgm:t>
    </dgm:pt>
    <dgm:pt modelId="{88968D92-E676-4FBA-8D2F-59115D98FB67}" type="parTrans" cxnId="{71DF9D22-0D31-4F20-AC80-C0D0AA30BF32}">
      <dgm:prSet/>
      <dgm:spPr/>
      <dgm:t>
        <a:bodyPr/>
        <a:lstStyle/>
        <a:p>
          <a:endParaRPr lang="en-US"/>
        </a:p>
      </dgm:t>
    </dgm:pt>
    <dgm:pt modelId="{32E5B848-9922-4501-A71E-1CFB1A246F92}" type="sibTrans" cxnId="{71DF9D22-0D31-4F20-AC80-C0D0AA30BF32}">
      <dgm:prSet/>
      <dgm:spPr/>
      <dgm:t>
        <a:bodyPr/>
        <a:lstStyle/>
        <a:p>
          <a:endParaRPr lang="en-US"/>
        </a:p>
      </dgm:t>
    </dgm:pt>
    <dgm:pt modelId="{53F15942-913E-470E-93B8-A47DFF8FD44A}">
      <dgm:prSet custT="1"/>
      <dgm:spPr/>
      <dgm:t>
        <a:bodyPr/>
        <a:lstStyle/>
        <a:p>
          <a:r>
            <a:rPr lang="en-US" sz="2400" dirty="0"/>
            <a:t>CMS felt “upstream drivers” was more a comprehensive term, encompassing a wider range of root causes.</a:t>
          </a:r>
        </a:p>
      </dgm:t>
    </dgm:pt>
    <dgm:pt modelId="{41C3DA86-53D5-4F26-A887-3DB027CFA8AB}" type="parTrans" cxnId="{64B5DC72-EBEC-43B5-87F4-28BF4DB49A96}">
      <dgm:prSet/>
      <dgm:spPr/>
      <dgm:t>
        <a:bodyPr/>
        <a:lstStyle/>
        <a:p>
          <a:endParaRPr lang="en-US"/>
        </a:p>
      </dgm:t>
    </dgm:pt>
    <dgm:pt modelId="{7C32D9F9-0AFD-4E2A-AF1A-217D1C62E1E5}" type="sibTrans" cxnId="{64B5DC72-EBEC-43B5-87F4-28BF4DB49A96}">
      <dgm:prSet/>
      <dgm:spPr/>
      <dgm:t>
        <a:bodyPr/>
        <a:lstStyle/>
        <a:p>
          <a:endParaRPr lang="en-US"/>
        </a:p>
      </dgm:t>
    </dgm:pt>
    <dgm:pt modelId="{926D3254-F595-410C-BD28-F42786935DB7}">
      <dgm:prSet custT="1"/>
      <dgm:spPr/>
      <dgm:t>
        <a:bodyPr/>
        <a:lstStyle/>
        <a:p>
          <a:r>
            <a:rPr lang="en-US" sz="2400" b="1" dirty="0"/>
            <a:t>Deletion of G0136 </a:t>
          </a:r>
          <a:r>
            <a:rPr lang="en-US" sz="2400" dirty="0"/>
            <a:t>“Social Determinants of Health Risk Assessment.”</a:t>
          </a:r>
        </a:p>
      </dgm:t>
    </dgm:pt>
    <dgm:pt modelId="{85A7D43C-43B1-40C4-9433-CD4A104CF47E}" type="parTrans" cxnId="{D583CAAE-1479-4AC2-B778-020BB0CF62B7}">
      <dgm:prSet/>
      <dgm:spPr/>
      <dgm:t>
        <a:bodyPr/>
        <a:lstStyle/>
        <a:p>
          <a:endParaRPr lang="en-US"/>
        </a:p>
      </dgm:t>
    </dgm:pt>
    <dgm:pt modelId="{D92EC15B-B7FB-4367-B629-02ED95DDBD21}" type="sibTrans" cxnId="{D583CAAE-1479-4AC2-B778-020BB0CF62B7}">
      <dgm:prSet/>
      <dgm:spPr/>
      <dgm:t>
        <a:bodyPr/>
        <a:lstStyle/>
        <a:p>
          <a:endParaRPr lang="en-US"/>
        </a:p>
      </dgm:t>
    </dgm:pt>
    <dgm:pt modelId="{6036092B-6D12-45D1-BFC2-D5B75261B9FC}">
      <dgm:prSet custT="1"/>
      <dgm:spPr/>
      <dgm:t>
        <a:bodyPr/>
        <a:lstStyle/>
        <a:p>
          <a:r>
            <a:rPr lang="en-US" sz="2400" dirty="0"/>
            <a:t>Service is already included in other codes, such as E/M visits.</a:t>
          </a:r>
        </a:p>
      </dgm:t>
    </dgm:pt>
    <dgm:pt modelId="{B42B188F-F877-41CF-932B-935E13514A25}" type="parTrans" cxnId="{026F56A8-09FD-41CD-BE05-1DA64571B607}">
      <dgm:prSet/>
      <dgm:spPr/>
      <dgm:t>
        <a:bodyPr/>
        <a:lstStyle/>
        <a:p>
          <a:endParaRPr lang="en-US"/>
        </a:p>
      </dgm:t>
    </dgm:pt>
    <dgm:pt modelId="{3F9C901D-66DF-4CB7-B546-54044723D6B1}" type="sibTrans" cxnId="{026F56A8-09FD-41CD-BE05-1DA64571B607}">
      <dgm:prSet/>
      <dgm:spPr/>
      <dgm:t>
        <a:bodyPr/>
        <a:lstStyle/>
        <a:p>
          <a:endParaRPr lang="en-US"/>
        </a:p>
      </dgm:t>
    </dgm:pt>
    <dgm:pt modelId="{9BC6A5C4-BC65-42BB-8040-349A4D9616CC}" type="pres">
      <dgm:prSet presAssocID="{D431E009-5D34-40F2-9EA6-0B8973360A58}" presName="linear" presStyleCnt="0">
        <dgm:presLayoutVars>
          <dgm:animLvl val="lvl"/>
          <dgm:resizeHandles val="exact"/>
        </dgm:presLayoutVars>
      </dgm:prSet>
      <dgm:spPr/>
    </dgm:pt>
    <dgm:pt modelId="{A808D44F-0FF0-4069-B2CE-9923F9756DF6}" type="pres">
      <dgm:prSet presAssocID="{C0E96085-A796-447A-A403-64C5981CEA5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E80B431-A26C-4CF5-9BD5-0EF7C8B36848}" type="pres">
      <dgm:prSet presAssocID="{C0E96085-A796-447A-A403-64C5981CEA5F}" presName="childText" presStyleLbl="revTx" presStyleIdx="0" presStyleCnt="2">
        <dgm:presLayoutVars>
          <dgm:bulletEnabled val="1"/>
        </dgm:presLayoutVars>
      </dgm:prSet>
      <dgm:spPr/>
    </dgm:pt>
    <dgm:pt modelId="{13CE2454-AFD8-4A32-946D-D3DE6A96997A}" type="pres">
      <dgm:prSet presAssocID="{926D3254-F595-410C-BD28-F42786935DB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90A13D9-39F6-468E-B761-3764985DA714}" type="pres">
      <dgm:prSet presAssocID="{926D3254-F595-410C-BD28-F42786935DB7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1DF9D22-0D31-4F20-AC80-C0D0AA30BF32}" srcId="{D431E009-5D34-40F2-9EA6-0B8973360A58}" destId="{C0E96085-A796-447A-A403-64C5981CEA5F}" srcOrd="0" destOrd="0" parTransId="{88968D92-E676-4FBA-8D2F-59115D98FB67}" sibTransId="{32E5B848-9922-4501-A71E-1CFB1A246F92}"/>
    <dgm:cxn modelId="{91EAB235-CDBB-470D-B509-96106159E062}" type="presOf" srcId="{53F15942-913E-470E-93B8-A47DFF8FD44A}" destId="{8E80B431-A26C-4CF5-9BD5-0EF7C8B36848}" srcOrd="0" destOrd="0" presId="urn:microsoft.com/office/officeart/2005/8/layout/vList2"/>
    <dgm:cxn modelId="{64B5DC72-EBEC-43B5-87F4-28BF4DB49A96}" srcId="{C0E96085-A796-447A-A403-64C5981CEA5F}" destId="{53F15942-913E-470E-93B8-A47DFF8FD44A}" srcOrd="0" destOrd="0" parTransId="{41C3DA86-53D5-4F26-A887-3DB027CFA8AB}" sibTransId="{7C32D9F9-0AFD-4E2A-AF1A-217D1C62E1E5}"/>
    <dgm:cxn modelId="{CD9FC190-D928-4832-975C-559BD74F384A}" type="presOf" srcId="{C0E96085-A796-447A-A403-64C5981CEA5F}" destId="{A808D44F-0FF0-4069-B2CE-9923F9756DF6}" srcOrd="0" destOrd="0" presId="urn:microsoft.com/office/officeart/2005/8/layout/vList2"/>
    <dgm:cxn modelId="{4F0C4F9D-315A-4AB7-B503-594F1FC08BAA}" type="presOf" srcId="{D431E009-5D34-40F2-9EA6-0B8973360A58}" destId="{9BC6A5C4-BC65-42BB-8040-349A4D9616CC}" srcOrd="0" destOrd="0" presId="urn:microsoft.com/office/officeart/2005/8/layout/vList2"/>
    <dgm:cxn modelId="{49D3A2A2-078E-4AD0-AEFD-C693F043923B}" type="presOf" srcId="{6036092B-6D12-45D1-BFC2-D5B75261B9FC}" destId="{C90A13D9-39F6-468E-B761-3764985DA714}" srcOrd="0" destOrd="0" presId="urn:microsoft.com/office/officeart/2005/8/layout/vList2"/>
    <dgm:cxn modelId="{026F56A8-09FD-41CD-BE05-1DA64571B607}" srcId="{926D3254-F595-410C-BD28-F42786935DB7}" destId="{6036092B-6D12-45D1-BFC2-D5B75261B9FC}" srcOrd="0" destOrd="0" parTransId="{B42B188F-F877-41CF-932B-935E13514A25}" sibTransId="{3F9C901D-66DF-4CB7-B546-54044723D6B1}"/>
    <dgm:cxn modelId="{D583CAAE-1479-4AC2-B778-020BB0CF62B7}" srcId="{D431E009-5D34-40F2-9EA6-0B8973360A58}" destId="{926D3254-F595-410C-BD28-F42786935DB7}" srcOrd="1" destOrd="0" parTransId="{85A7D43C-43B1-40C4-9433-CD4A104CF47E}" sibTransId="{D92EC15B-B7FB-4367-B629-02ED95DDBD21}"/>
    <dgm:cxn modelId="{AE2FBDBC-B89F-4968-9C04-D82E2E3F08BA}" type="presOf" srcId="{926D3254-F595-410C-BD28-F42786935DB7}" destId="{13CE2454-AFD8-4A32-946D-D3DE6A96997A}" srcOrd="0" destOrd="0" presId="urn:microsoft.com/office/officeart/2005/8/layout/vList2"/>
    <dgm:cxn modelId="{B18DE705-15E6-4E6E-921A-B45C11B0773B}" type="presParOf" srcId="{9BC6A5C4-BC65-42BB-8040-349A4D9616CC}" destId="{A808D44F-0FF0-4069-B2CE-9923F9756DF6}" srcOrd="0" destOrd="0" presId="urn:microsoft.com/office/officeart/2005/8/layout/vList2"/>
    <dgm:cxn modelId="{B4CC6184-0725-4624-9A8B-9FBA073B84E3}" type="presParOf" srcId="{9BC6A5C4-BC65-42BB-8040-349A4D9616CC}" destId="{8E80B431-A26C-4CF5-9BD5-0EF7C8B36848}" srcOrd="1" destOrd="0" presId="urn:microsoft.com/office/officeart/2005/8/layout/vList2"/>
    <dgm:cxn modelId="{10E371BE-3722-4E02-8879-D04F63A3EF0C}" type="presParOf" srcId="{9BC6A5C4-BC65-42BB-8040-349A4D9616CC}" destId="{13CE2454-AFD8-4A32-946D-D3DE6A96997A}" srcOrd="2" destOrd="0" presId="urn:microsoft.com/office/officeart/2005/8/layout/vList2"/>
    <dgm:cxn modelId="{48FB8959-1A5E-434E-B700-F80137197029}" type="presParOf" srcId="{9BC6A5C4-BC65-42BB-8040-349A4D9616CC}" destId="{C90A13D9-39F6-468E-B761-3764985DA71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D43FDF-D8AB-4B7E-B4E4-BF5536F3D75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ECCA152-66F5-43A8-AA9B-CB15659E951A}">
      <dgm:prSet phldrT="[Text]" custT="1"/>
      <dgm:spPr/>
      <dgm:t>
        <a:bodyPr/>
        <a:lstStyle/>
        <a:p>
          <a:r>
            <a:rPr lang="en-US" sz="2800" dirty="0"/>
            <a:t>Cells collected from patient.</a:t>
          </a:r>
        </a:p>
      </dgm:t>
    </dgm:pt>
    <dgm:pt modelId="{BCF550A2-9C1C-4250-92AA-E806D5E32CB1}" type="parTrans" cxnId="{4850E391-986B-41DF-BD02-4FE6E4D3E846}">
      <dgm:prSet/>
      <dgm:spPr/>
      <dgm:t>
        <a:bodyPr/>
        <a:lstStyle/>
        <a:p>
          <a:endParaRPr lang="en-US"/>
        </a:p>
      </dgm:t>
    </dgm:pt>
    <dgm:pt modelId="{E1335E3B-741E-4FD8-A10E-38BFDDD21850}" type="sibTrans" cxnId="{4850E391-986B-41DF-BD02-4FE6E4D3E846}">
      <dgm:prSet/>
      <dgm:spPr/>
      <dgm:t>
        <a:bodyPr/>
        <a:lstStyle/>
        <a:p>
          <a:endParaRPr lang="en-US"/>
        </a:p>
      </dgm:t>
    </dgm:pt>
    <dgm:pt modelId="{64100E8D-3CE4-4AB7-8345-0B8F06813CC0}">
      <dgm:prSet phldrT="[Text]" custT="1"/>
      <dgm:spPr/>
      <dgm:t>
        <a:bodyPr/>
        <a:lstStyle/>
        <a:p>
          <a:r>
            <a:rPr lang="en-US" sz="2800" dirty="0"/>
            <a:t>Cells altered for intended therapy.</a:t>
          </a:r>
        </a:p>
      </dgm:t>
    </dgm:pt>
    <dgm:pt modelId="{327EDB4E-9BDB-44E1-803B-4CEDFF6E4757}" type="parTrans" cxnId="{0E6EF9D2-A270-4666-903A-B76F11DCA0E8}">
      <dgm:prSet/>
      <dgm:spPr/>
      <dgm:t>
        <a:bodyPr/>
        <a:lstStyle/>
        <a:p>
          <a:endParaRPr lang="en-US"/>
        </a:p>
      </dgm:t>
    </dgm:pt>
    <dgm:pt modelId="{C5FF6642-ADEA-4136-BE12-B370605E3D7A}" type="sibTrans" cxnId="{0E6EF9D2-A270-4666-903A-B76F11DCA0E8}">
      <dgm:prSet/>
      <dgm:spPr/>
      <dgm:t>
        <a:bodyPr/>
        <a:lstStyle/>
        <a:p>
          <a:endParaRPr lang="en-US"/>
        </a:p>
      </dgm:t>
    </dgm:pt>
    <dgm:pt modelId="{F37E0A0A-5CD4-4885-BFFF-9774995C012F}">
      <dgm:prSet phldrT="[Text]" custT="1"/>
      <dgm:spPr/>
      <dgm:t>
        <a:bodyPr/>
        <a:lstStyle/>
        <a:p>
          <a:r>
            <a:rPr lang="en-US" sz="2800" dirty="0"/>
            <a:t>Administered to the patient.</a:t>
          </a:r>
        </a:p>
      </dgm:t>
    </dgm:pt>
    <dgm:pt modelId="{39AC113C-6B06-4AE2-AAE8-DB66958F3DD0}" type="parTrans" cxnId="{A4ECF4CC-B9B2-4959-8026-1066D78812B8}">
      <dgm:prSet/>
      <dgm:spPr/>
      <dgm:t>
        <a:bodyPr/>
        <a:lstStyle/>
        <a:p>
          <a:endParaRPr lang="en-US"/>
        </a:p>
      </dgm:t>
    </dgm:pt>
    <dgm:pt modelId="{EF0CEBCB-B47B-499D-B69C-1A3C98AA5652}" type="sibTrans" cxnId="{A4ECF4CC-B9B2-4959-8026-1066D78812B8}">
      <dgm:prSet/>
      <dgm:spPr/>
      <dgm:t>
        <a:bodyPr/>
        <a:lstStyle/>
        <a:p>
          <a:endParaRPr lang="en-US"/>
        </a:p>
      </dgm:t>
    </dgm:pt>
    <dgm:pt modelId="{1C964D28-A0C9-4D3D-AECC-A8ECD3D619EB}" type="pres">
      <dgm:prSet presAssocID="{86D43FDF-D8AB-4B7E-B4E4-BF5536F3D75F}" presName="Name0" presStyleCnt="0">
        <dgm:presLayoutVars>
          <dgm:dir/>
          <dgm:resizeHandles val="exact"/>
        </dgm:presLayoutVars>
      </dgm:prSet>
      <dgm:spPr/>
    </dgm:pt>
    <dgm:pt modelId="{259FB067-B835-4112-B69D-679FF5252EA0}" type="pres">
      <dgm:prSet presAssocID="{2ECCA152-66F5-43A8-AA9B-CB15659E951A}" presName="node" presStyleLbl="node1" presStyleIdx="0" presStyleCnt="3">
        <dgm:presLayoutVars>
          <dgm:bulletEnabled val="1"/>
        </dgm:presLayoutVars>
      </dgm:prSet>
      <dgm:spPr/>
    </dgm:pt>
    <dgm:pt modelId="{775BE9AD-FCDF-4239-BF02-0D4608B718D3}" type="pres">
      <dgm:prSet presAssocID="{E1335E3B-741E-4FD8-A10E-38BFDDD21850}" presName="sibTrans" presStyleLbl="sibTrans2D1" presStyleIdx="0" presStyleCnt="2"/>
      <dgm:spPr/>
    </dgm:pt>
    <dgm:pt modelId="{9A31F7B6-E972-4FB4-8623-65ECD853A6F8}" type="pres">
      <dgm:prSet presAssocID="{E1335E3B-741E-4FD8-A10E-38BFDDD21850}" presName="connectorText" presStyleLbl="sibTrans2D1" presStyleIdx="0" presStyleCnt="2"/>
      <dgm:spPr/>
    </dgm:pt>
    <dgm:pt modelId="{241B0323-5418-4806-9F0B-E1112F886360}" type="pres">
      <dgm:prSet presAssocID="{64100E8D-3CE4-4AB7-8345-0B8F06813CC0}" presName="node" presStyleLbl="node1" presStyleIdx="1" presStyleCnt="3">
        <dgm:presLayoutVars>
          <dgm:bulletEnabled val="1"/>
        </dgm:presLayoutVars>
      </dgm:prSet>
      <dgm:spPr/>
    </dgm:pt>
    <dgm:pt modelId="{62D4AE3D-26C9-419A-8A8F-58138C431415}" type="pres">
      <dgm:prSet presAssocID="{C5FF6642-ADEA-4136-BE12-B370605E3D7A}" presName="sibTrans" presStyleLbl="sibTrans2D1" presStyleIdx="1" presStyleCnt="2"/>
      <dgm:spPr/>
    </dgm:pt>
    <dgm:pt modelId="{92771F35-9A31-4196-8347-9ED9896BDF5B}" type="pres">
      <dgm:prSet presAssocID="{C5FF6642-ADEA-4136-BE12-B370605E3D7A}" presName="connectorText" presStyleLbl="sibTrans2D1" presStyleIdx="1" presStyleCnt="2"/>
      <dgm:spPr/>
    </dgm:pt>
    <dgm:pt modelId="{3239FE29-A2F7-4036-A165-0113C718FCDC}" type="pres">
      <dgm:prSet presAssocID="{F37E0A0A-5CD4-4885-BFFF-9774995C012F}" presName="node" presStyleLbl="node1" presStyleIdx="2" presStyleCnt="3">
        <dgm:presLayoutVars>
          <dgm:bulletEnabled val="1"/>
        </dgm:presLayoutVars>
      </dgm:prSet>
      <dgm:spPr/>
    </dgm:pt>
  </dgm:ptLst>
  <dgm:cxnLst>
    <dgm:cxn modelId="{7EC9FB1F-7D7B-4A54-B3C9-416CD7A45DC5}" type="presOf" srcId="{E1335E3B-741E-4FD8-A10E-38BFDDD21850}" destId="{9A31F7B6-E972-4FB4-8623-65ECD853A6F8}" srcOrd="1" destOrd="0" presId="urn:microsoft.com/office/officeart/2005/8/layout/process1"/>
    <dgm:cxn modelId="{AB7AE534-8A8E-4E39-BE85-6956502EA73D}" type="presOf" srcId="{64100E8D-3CE4-4AB7-8345-0B8F06813CC0}" destId="{241B0323-5418-4806-9F0B-E1112F886360}" srcOrd="0" destOrd="0" presId="urn:microsoft.com/office/officeart/2005/8/layout/process1"/>
    <dgm:cxn modelId="{31613141-C72B-47D1-8040-9CF8092A216D}" type="presOf" srcId="{F37E0A0A-5CD4-4885-BFFF-9774995C012F}" destId="{3239FE29-A2F7-4036-A165-0113C718FCDC}" srcOrd="0" destOrd="0" presId="urn:microsoft.com/office/officeart/2005/8/layout/process1"/>
    <dgm:cxn modelId="{A155C44A-9995-4D9C-8BDA-DE0255C241B0}" type="presOf" srcId="{C5FF6642-ADEA-4136-BE12-B370605E3D7A}" destId="{62D4AE3D-26C9-419A-8A8F-58138C431415}" srcOrd="0" destOrd="0" presId="urn:microsoft.com/office/officeart/2005/8/layout/process1"/>
    <dgm:cxn modelId="{24AD3E72-FA1F-46B9-9638-4CDF22B7BDA9}" type="presOf" srcId="{2ECCA152-66F5-43A8-AA9B-CB15659E951A}" destId="{259FB067-B835-4112-B69D-679FF5252EA0}" srcOrd="0" destOrd="0" presId="urn:microsoft.com/office/officeart/2005/8/layout/process1"/>
    <dgm:cxn modelId="{4850E391-986B-41DF-BD02-4FE6E4D3E846}" srcId="{86D43FDF-D8AB-4B7E-B4E4-BF5536F3D75F}" destId="{2ECCA152-66F5-43A8-AA9B-CB15659E951A}" srcOrd="0" destOrd="0" parTransId="{BCF550A2-9C1C-4250-92AA-E806D5E32CB1}" sibTransId="{E1335E3B-741E-4FD8-A10E-38BFDDD21850}"/>
    <dgm:cxn modelId="{6DBD57C1-C734-4791-A0AC-DE35300E5D67}" type="presOf" srcId="{E1335E3B-741E-4FD8-A10E-38BFDDD21850}" destId="{775BE9AD-FCDF-4239-BF02-0D4608B718D3}" srcOrd="0" destOrd="0" presId="urn:microsoft.com/office/officeart/2005/8/layout/process1"/>
    <dgm:cxn modelId="{A4ECF4CC-B9B2-4959-8026-1066D78812B8}" srcId="{86D43FDF-D8AB-4B7E-B4E4-BF5536F3D75F}" destId="{F37E0A0A-5CD4-4885-BFFF-9774995C012F}" srcOrd="2" destOrd="0" parTransId="{39AC113C-6B06-4AE2-AAE8-DB66958F3DD0}" sibTransId="{EF0CEBCB-B47B-499D-B69C-1A3C98AA5652}"/>
    <dgm:cxn modelId="{0E6EF9D2-A270-4666-903A-B76F11DCA0E8}" srcId="{86D43FDF-D8AB-4B7E-B4E4-BF5536F3D75F}" destId="{64100E8D-3CE4-4AB7-8345-0B8F06813CC0}" srcOrd="1" destOrd="0" parTransId="{327EDB4E-9BDB-44E1-803B-4CEDFF6E4757}" sibTransId="{C5FF6642-ADEA-4136-BE12-B370605E3D7A}"/>
    <dgm:cxn modelId="{7D39B0E9-34F7-4CA9-9894-D1A367A26E7A}" type="presOf" srcId="{C5FF6642-ADEA-4136-BE12-B370605E3D7A}" destId="{92771F35-9A31-4196-8347-9ED9896BDF5B}" srcOrd="1" destOrd="0" presId="urn:microsoft.com/office/officeart/2005/8/layout/process1"/>
    <dgm:cxn modelId="{2293A2EC-F790-4E42-99D9-5F6788C99384}" type="presOf" srcId="{86D43FDF-D8AB-4B7E-B4E4-BF5536F3D75F}" destId="{1C964D28-A0C9-4D3D-AECC-A8ECD3D619EB}" srcOrd="0" destOrd="0" presId="urn:microsoft.com/office/officeart/2005/8/layout/process1"/>
    <dgm:cxn modelId="{3FC75856-A9FD-465F-B452-523D7CAA44B2}" type="presParOf" srcId="{1C964D28-A0C9-4D3D-AECC-A8ECD3D619EB}" destId="{259FB067-B835-4112-B69D-679FF5252EA0}" srcOrd="0" destOrd="0" presId="urn:microsoft.com/office/officeart/2005/8/layout/process1"/>
    <dgm:cxn modelId="{CA6A6A26-0C1E-4E31-9DEA-65C4A4A06495}" type="presParOf" srcId="{1C964D28-A0C9-4D3D-AECC-A8ECD3D619EB}" destId="{775BE9AD-FCDF-4239-BF02-0D4608B718D3}" srcOrd="1" destOrd="0" presId="urn:microsoft.com/office/officeart/2005/8/layout/process1"/>
    <dgm:cxn modelId="{99050FF6-14DB-45BA-929A-C42C7637A3FA}" type="presParOf" srcId="{775BE9AD-FCDF-4239-BF02-0D4608B718D3}" destId="{9A31F7B6-E972-4FB4-8623-65ECD853A6F8}" srcOrd="0" destOrd="0" presId="urn:microsoft.com/office/officeart/2005/8/layout/process1"/>
    <dgm:cxn modelId="{FC0B8F76-12BB-4E4D-8EB3-44E9BF6033CE}" type="presParOf" srcId="{1C964D28-A0C9-4D3D-AECC-A8ECD3D619EB}" destId="{241B0323-5418-4806-9F0B-E1112F886360}" srcOrd="2" destOrd="0" presId="urn:microsoft.com/office/officeart/2005/8/layout/process1"/>
    <dgm:cxn modelId="{FE829A1D-71FA-4E02-BEE7-7483B5AF0F4D}" type="presParOf" srcId="{1C964D28-A0C9-4D3D-AECC-A8ECD3D619EB}" destId="{62D4AE3D-26C9-419A-8A8F-58138C431415}" srcOrd="3" destOrd="0" presId="urn:microsoft.com/office/officeart/2005/8/layout/process1"/>
    <dgm:cxn modelId="{096EE497-1835-40CD-9B64-F6053828AF86}" type="presParOf" srcId="{62D4AE3D-26C9-419A-8A8F-58138C431415}" destId="{92771F35-9A31-4196-8347-9ED9896BDF5B}" srcOrd="0" destOrd="0" presId="urn:microsoft.com/office/officeart/2005/8/layout/process1"/>
    <dgm:cxn modelId="{13BB689F-3933-4F79-8753-41E2EFD671DD}" type="presParOf" srcId="{1C964D28-A0C9-4D3D-AECC-A8ECD3D619EB}" destId="{3239FE29-A2F7-4036-A165-0113C718FCD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2074FE-966E-4F34-8F9A-B29823B11E4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C291567-FF78-4842-9CF7-FD225765432D}">
      <dgm:prSet/>
      <dgm:spPr/>
      <dgm:t>
        <a:bodyPr/>
        <a:lstStyle/>
        <a:p>
          <a:r>
            <a:rPr lang="en-US" b="1" dirty="0"/>
            <a:t>Software as a service.</a:t>
          </a:r>
        </a:p>
      </dgm:t>
    </dgm:pt>
    <dgm:pt modelId="{39676ED2-524F-4B01-A575-8A74DB00397A}" type="parTrans" cxnId="{21F2A241-CA2D-455D-8DE2-A9EC575B7C86}">
      <dgm:prSet/>
      <dgm:spPr/>
      <dgm:t>
        <a:bodyPr/>
        <a:lstStyle/>
        <a:p>
          <a:endParaRPr lang="en-US"/>
        </a:p>
      </dgm:t>
    </dgm:pt>
    <dgm:pt modelId="{5B5FC93D-2283-4FE3-AC98-65022A8E8211}" type="sibTrans" cxnId="{21F2A241-CA2D-455D-8DE2-A9EC575B7C86}">
      <dgm:prSet/>
      <dgm:spPr/>
      <dgm:t>
        <a:bodyPr/>
        <a:lstStyle/>
        <a:p>
          <a:endParaRPr lang="en-US"/>
        </a:p>
      </dgm:t>
    </dgm:pt>
    <dgm:pt modelId="{8A3AD457-8350-47B7-A227-4A5BC68F7B6B}">
      <dgm:prSet custT="1"/>
      <dgm:spPr/>
      <dgm:t>
        <a:bodyPr/>
        <a:lstStyle/>
        <a:p>
          <a:pPr algn="l"/>
          <a:r>
            <a:rPr lang="en-US" sz="2200" dirty="0"/>
            <a:t>What are the direct costs associated with the use of technology vs. indirect costs?</a:t>
          </a:r>
        </a:p>
      </dgm:t>
    </dgm:pt>
    <dgm:pt modelId="{F9C9DE16-1BF9-463D-9103-F76F49C788CE}" type="parTrans" cxnId="{26BEDE99-04A8-41E7-BA1C-27E3B5FCCBDC}">
      <dgm:prSet/>
      <dgm:spPr/>
      <dgm:t>
        <a:bodyPr/>
        <a:lstStyle/>
        <a:p>
          <a:endParaRPr lang="en-US"/>
        </a:p>
      </dgm:t>
    </dgm:pt>
    <dgm:pt modelId="{7E57B656-107D-4ABB-B618-E8EC4E0F29BA}" type="sibTrans" cxnId="{26BEDE99-04A8-41E7-BA1C-27E3B5FCCBDC}">
      <dgm:prSet/>
      <dgm:spPr/>
      <dgm:t>
        <a:bodyPr/>
        <a:lstStyle/>
        <a:p>
          <a:endParaRPr lang="en-US"/>
        </a:p>
      </dgm:t>
    </dgm:pt>
    <dgm:pt modelId="{6717E397-A4FB-4C17-B39E-908F75726A8C}">
      <dgm:prSet/>
      <dgm:spPr/>
      <dgm:t>
        <a:bodyPr/>
        <a:lstStyle/>
        <a:p>
          <a:r>
            <a:rPr lang="en-US" b="1" dirty="0"/>
            <a:t>Prevention/Management of chronic disease.</a:t>
          </a:r>
        </a:p>
      </dgm:t>
    </dgm:pt>
    <dgm:pt modelId="{9DD58A5A-E29C-4A0A-836C-BC086D6884DA}" type="parTrans" cxnId="{361568A3-5280-4F6A-BF31-E7B888A2C61C}">
      <dgm:prSet/>
      <dgm:spPr/>
      <dgm:t>
        <a:bodyPr/>
        <a:lstStyle/>
        <a:p>
          <a:endParaRPr lang="en-US"/>
        </a:p>
      </dgm:t>
    </dgm:pt>
    <dgm:pt modelId="{FD5308A4-D1A2-4E9B-87AD-C0699B1CCC73}" type="sibTrans" cxnId="{361568A3-5280-4F6A-BF31-E7B888A2C61C}">
      <dgm:prSet/>
      <dgm:spPr/>
      <dgm:t>
        <a:bodyPr/>
        <a:lstStyle/>
        <a:p>
          <a:endParaRPr lang="en-US"/>
        </a:p>
      </dgm:t>
    </dgm:pt>
    <dgm:pt modelId="{4B9E4E3F-84A5-4E68-949A-376583665E1A}">
      <dgm:prSet custT="1"/>
      <dgm:spPr/>
      <dgm:t>
        <a:bodyPr/>
        <a:lstStyle/>
        <a:p>
          <a:pPr algn="l"/>
          <a:r>
            <a:rPr lang="en-US" sz="2200" dirty="0"/>
            <a:t>How can CMS enhance their support management for prevention and management of chronic disease?</a:t>
          </a:r>
        </a:p>
      </dgm:t>
    </dgm:pt>
    <dgm:pt modelId="{4874D4F9-7B83-4C3A-B110-C5A7258EEC7C}" type="parTrans" cxnId="{607804FF-ED21-4982-9A5A-96BF03800DA8}">
      <dgm:prSet/>
      <dgm:spPr/>
      <dgm:t>
        <a:bodyPr/>
        <a:lstStyle/>
        <a:p>
          <a:endParaRPr lang="en-US"/>
        </a:p>
      </dgm:t>
    </dgm:pt>
    <dgm:pt modelId="{D369F385-514A-46CF-8C22-1358F8E1BC36}" type="sibTrans" cxnId="{607804FF-ED21-4982-9A5A-96BF03800DA8}">
      <dgm:prSet/>
      <dgm:spPr/>
      <dgm:t>
        <a:bodyPr/>
        <a:lstStyle/>
        <a:p>
          <a:endParaRPr lang="en-US"/>
        </a:p>
      </dgm:t>
    </dgm:pt>
    <dgm:pt modelId="{E0AF94DB-B1FE-431B-A484-2013753CC849}" type="pres">
      <dgm:prSet presAssocID="{1C2074FE-966E-4F34-8F9A-B29823B11E49}" presName="root" presStyleCnt="0">
        <dgm:presLayoutVars>
          <dgm:dir/>
          <dgm:resizeHandles val="exact"/>
        </dgm:presLayoutVars>
      </dgm:prSet>
      <dgm:spPr/>
    </dgm:pt>
    <dgm:pt modelId="{944B9F08-BB3A-4391-A4DF-914C9FEEF179}" type="pres">
      <dgm:prSet presAssocID="{5C291567-FF78-4842-9CF7-FD225765432D}" presName="compNode" presStyleCnt="0"/>
      <dgm:spPr/>
    </dgm:pt>
    <dgm:pt modelId="{3FE23F24-6308-45C2-9303-CD58DDB9556B}" type="pres">
      <dgm:prSet presAssocID="{5C291567-FF78-4842-9CF7-FD225765432D}" presName="bgRect" presStyleLbl="bgShp" presStyleIdx="0" presStyleCnt="2"/>
      <dgm:spPr/>
    </dgm:pt>
    <dgm:pt modelId="{1A5AABC4-D312-4801-8EAA-8F2E7B3EC3BA}" type="pres">
      <dgm:prSet presAssocID="{5C291567-FF78-4842-9CF7-FD225765432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 with solid fill"/>
        </a:ext>
      </dgm:extLst>
    </dgm:pt>
    <dgm:pt modelId="{45CB9AC3-2B1A-410D-8EEE-C0FBECA92C2D}" type="pres">
      <dgm:prSet presAssocID="{5C291567-FF78-4842-9CF7-FD225765432D}" presName="spaceRect" presStyleCnt="0"/>
      <dgm:spPr/>
    </dgm:pt>
    <dgm:pt modelId="{62B0740D-7C98-4FD0-8658-6F24A9C7877B}" type="pres">
      <dgm:prSet presAssocID="{5C291567-FF78-4842-9CF7-FD225765432D}" presName="parTx" presStyleLbl="revTx" presStyleIdx="0" presStyleCnt="4">
        <dgm:presLayoutVars>
          <dgm:chMax val="0"/>
          <dgm:chPref val="0"/>
        </dgm:presLayoutVars>
      </dgm:prSet>
      <dgm:spPr/>
    </dgm:pt>
    <dgm:pt modelId="{1AFB4FA4-FC27-488E-87FB-7CF5C60F41A6}" type="pres">
      <dgm:prSet presAssocID="{5C291567-FF78-4842-9CF7-FD225765432D}" presName="desTx" presStyleLbl="revTx" presStyleIdx="1" presStyleCnt="4" custScaleX="102193" custScaleY="75630" custLinFactNeighborX="-7773" custLinFactNeighborY="17323">
        <dgm:presLayoutVars/>
      </dgm:prSet>
      <dgm:spPr/>
    </dgm:pt>
    <dgm:pt modelId="{D7318B1D-CEB9-4C6F-A1D6-D25DBA5469F5}" type="pres">
      <dgm:prSet presAssocID="{5B5FC93D-2283-4FE3-AC98-65022A8E8211}" presName="sibTrans" presStyleCnt="0"/>
      <dgm:spPr/>
    </dgm:pt>
    <dgm:pt modelId="{EA9F59CD-3945-4AD2-984E-D6C9D3542694}" type="pres">
      <dgm:prSet presAssocID="{6717E397-A4FB-4C17-B39E-908F75726A8C}" presName="compNode" presStyleCnt="0"/>
      <dgm:spPr/>
    </dgm:pt>
    <dgm:pt modelId="{525D0EDB-9A52-4630-B776-ABB4F2A44E71}" type="pres">
      <dgm:prSet presAssocID="{6717E397-A4FB-4C17-B39E-908F75726A8C}" presName="bgRect" presStyleLbl="bgShp" presStyleIdx="1" presStyleCnt="2"/>
      <dgm:spPr/>
    </dgm:pt>
    <dgm:pt modelId="{3952507E-38BF-4E40-B3CE-A6ACAD59875A}" type="pres">
      <dgm:prSet presAssocID="{6717E397-A4FB-4C17-B39E-908F75726A8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7C02C253-0F27-4D21-A684-795BE85ECB8F}" type="pres">
      <dgm:prSet presAssocID="{6717E397-A4FB-4C17-B39E-908F75726A8C}" presName="spaceRect" presStyleCnt="0"/>
      <dgm:spPr/>
    </dgm:pt>
    <dgm:pt modelId="{5A8CAF87-73DE-4A4E-A206-F9BE31EECBF6}" type="pres">
      <dgm:prSet presAssocID="{6717E397-A4FB-4C17-B39E-908F75726A8C}" presName="parTx" presStyleLbl="revTx" presStyleIdx="2" presStyleCnt="4">
        <dgm:presLayoutVars>
          <dgm:chMax val="0"/>
          <dgm:chPref val="0"/>
        </dgm:presLayoutVars>
      </dgm:prSet>
      <dgm:spPr/>
    </dgm:pt>
    <dgm:pt modelId="{C63F96BC-34CC-4331-84EC-05AE0C11C769}" type="pres">
      <dgm:prSet presAssocID="{6717E397-A4FB-4C17-B39E-908F75726A8C}" presName="desTx" presStyleLbl="revTx" presStyleIdx="3" presStyleCnt="4" custScaleX="107770" custScaleY="96870" custLinFactNeighborX="-1908">
        <dgm:presLayoutVars/>
      </dgm:prSet>
      <dgm:spPr/>
    </dgm:pt>
  </dgm:ptLst>
  <dgm:cxnLst>
    <dgm:cxn modelId="{289ABC3A-F82C-4819-91B0-9A5DB0405B1F}" type="presOf" srcId="{8A3AD457-8350-47B7-A227-4A5BC68F7B6B}" destId="{1AFB4FA4-FC27-488E-87FB-7CF5C60F41A6}" srcOrd="0" destOrd="0" presId="urn:microsoft.com/office/officeart/2018/2/layout/IconVerticalSolidList"/>
    <dgm:cxn modelId="{21F2A241-CA2D-455D-8DE2-A9EC575B7C86}" srcId="{1C2074FE-966E-4F34-8F9A-B29823B11E49}" destId="{5C291567-FF78-4842-9CF7-FD225765432D}" srcOrd="0" destOrd="0" parTransId="{39676ED2-524F-4B01-A575-8A74DB00397A}" sibTransId="{5B5FC93D-2283-4FE3-AC98-65022A8E8211}"/>
    <dgm:cxn modelId="{A97DF163-92D4-4651-99FD-7E909F220BA1}" type="presOf" srcId="{5C291567-FF78-4842-9CF7-FD225765432D}" destId="{62B0740D-7C98-4FD0-8658-6F24A9C7877B}" srcOrd="0" destOrd="0" presId="urn:microsoft.com/office/officeart/2018/2/layout/IconVerticalSolidList"/>
    <dgm:cxn modelId="{B295EE79-C44A-4F46-964A-65622F8EA9FE}" type="presOf" srcId="{1C2074FE-966E-4F34-8F9A-B29823B11E49}" destId="{E0AF94DB-B1FE-431B-A484-2013753CC849}" srcOrd="0" destOrd="0" presId="urn:microsoft.com/office/officeart/2018/2/layout/IconVerticalSolidList"/>
    <dgm:cxn modelId="{D3F8C97A-3BCB-4D4E-9514-02D11C51DA78}" type="presOf" srcId="{6717E397-A4FB-4C17-B39E-908F75726A8C}" destId="{5A8CAF87-73DE-4A4E-A206-F9BE31EECBF6}" srcOrd="0" destOrd="0" presId="urn:microsoft.com/office/officeart/2018/2/layout/IconVerticalSolidList"/>
    <dgm:cxn modelId="{6DC21E89-4C78-4D6C-BCCC-393CCEBFBCAD}" type="presOf" srcId="{4B9E4E3F-84A5-4E68-949A-376583665E1A}" destId="{C63F96BC-34CC-4331-84EC-05AE0C11C769}" srcOrd="0" destOrd="0" presId="urn:microsoft.com/office/officeart/2018/2/layout/IconVerticalSolidList"/>
    <dgm:cxn modelId="{26BEDE99-04A8-41E7-BA1C-27E3B5FCCBDC}" srcId="{5C291567-FF78-4842-9CF7-FD225765432D}" destId="{8A3AD457-8350-47B7-A227-4A5BC68F7B6B}" srcOrd="0" destOrd="0" parTransId="{F9C9DE16-1BF9-463D-9103-F76F49C788CE}" sibTransId="{7E57B656-107D-4ABB-B618-E8EC4E0F29BA}"/>
    <dgm:cxn modelId="{361568A3-5280-4F6A-BF31-E7B888A2C61C}" srcId="{1C2074FE-966E-4F34-8F9A-B29823B11E49}" destId="{6717E397-A4FB-4C17-B39E-908F75726A8C}" srcOrd="1" destOrd="0" parTransId="{9DD58A5A-E29C-4A0A-836C-BC086D6884DA}" sibTransId="{FD5308A4-D1A2-4E9B-87AD-C0699B1CCC73}"/>
    <dgm:cxn modelId="{607804FF-ED21-4982-9A5A-96BF03800DA8}" srcId="{6717E397-A4FB-4C17-B39E-908F75726A8C}" destId="{4B9E4E3F-84A5-4E68-949A-376583665E1A}" srcOrd="0" destOrd="0" parTransId="{4874D4F9-7B83-4C3A-B110-C5A7258EEC7C}" sibTransId="{D369F385-514A-46CF-8C22-1358F8E1BC36}"/>
    <dgm:cxn modelId="{4343B4BB-FC52-4074-9899-70910F7F853B}" type="presParOf" srcId="{E0AF94DB-B1FE-431B-A484-2013753CC849}" destId="{944B9F08-BB3A-4391-A4DF-914C9FEEF179}" srcOrd="0" destOrd="0" presId="urn:microsoft.com/office/officeart/2018/2/layout/IconVerticalSolidList"/>
    <dgm:cxn modelId="{F7B88999-5234-4088-8A00-5761D9FD3665}" type="presParOf" srcId="{944B9F08-BB3A-4391-A4DF-914C9FEEF179}" destId="{3FE23F24-6308-45C2-9303-CD58DDB9556B}" srcOrd="0" destOrd="0" presId="urn:microsoft.com/office/officeart/2018/2/layout/IconVerticalSolidList"/>
    <dgm:cxn modelId="{124D8C13-4E6C-4B2D-9AB4-6CDBCF58A25B}" type="presParOf" srcId="{944B9F08-BB3A-4391-A4DF-914C9FEEF179}" destId="{1A5AABC4-D312-4801-8EAA-8F2E7B3EC3BA}" srcOrd="1" destOrd="0" presId="urn:microsoft.com/office/officeart/2018/2/layout/IconVerticalSolidList"/>
    <dgm:cxn modelId="{6E96BA0A-90BF-4791-A043-AECCE3307FAE}" type="presParOf" srcId="{944B9F08-BB3A-4391-A4DF-914C9FEEF179}" destId="{45CB9AC3-2B1A-410D-8EEE-C0FBECA92C2D}" srcOrd="2" destOrd="0" presId="urn:microsoft.com/office/officeart/2018/2/layout/IconVerticalSolidList"/>
    <dgm:cxn modelId="{3A6BEE42-4E02-480B-9F39-58BCB6832499}" type="presParOf" srcId="{944B9F08-BB3A-4391-A4DF-914C9FEEF179}" destId="{62B0740D-7C98-4FD0-8658-6F24A9C7877B}" srcOrd="3" destOrd="0" presId="urn:microsoft.com/office/officeart/2018/2/layout/IconVerticalSolidList"/>
    <dgm:cxn modelId="{6438CE9D-7D1E-4204-A84B-7A970D7CAFBB}" type="presParOf" srcId="{944B9F08-BB3A-4391-A4DF-914C9FEEF179}" destId="{1AFB4FA4-FC27-488E-87FB-7CF5C60F41A6}" srcOrd="4" destOrd="0" presId="urn:microsoft.com/office/officeart/2018/2/layout/IconVerticalSolidList"/>
    <dgm:cxn modelId="{78A7A2A5-9EB8-4C3A-A206-62BCB2CB723E}" type="presParOf" srcId="{E0AF94DB-B1FE-431B-A484-2013753CC849}" destId="{D7318B1D-CEB9-4C6F-A1D6-D25DBA5469F5}" srcOrd="1" destOrd="0" presId="urn:microsoft.com/office/officeart/2018/2/layout/IconVerticalSolidList"/>
    <dgm:cxn modelId="{D567EF37-ED10-4F03-87DC-9B69D1317193}" type="presParOf" srcId="{E0AF94DB-B1FE-431B-A484-2013753CC849}" destId="{EA9F59CD-3945-4AD2-984E-D6C9D3542694}" srcOrd="2" destOrd="0" presId="urn:microsoft.com/office/officeart/2018/2/layout/IconVerticalSolidList"/>
    <dgm:cxn modelId="{73F16933-2278-4E8B-AF16-80718B53AB48}" type="presParOf" srcId="{EA9F59CD-3945-4AD2-984E-D6C9D3542694}" destId="{525D0EDB-9A52-4630-B776-ABB4F2A44E71}" srcOrd="0" destOrd="0" presId="urn:microsoft.com/office/officeart/2018/2/layout/IconVerticalSolidList"/>
    <dgm:cxn modelId="{9C81E3FB-DADF-4E9E-9CB6-CD8F4CD3DDA0}" type="presParOf" srcId="{EA9F59CD-3945-4AD2-984E-D6C9D3542694}" destId="{3952507E-38BF-4E40-B3CE-A6ACAD59875A}" srcOrd="1" destOrd="0" presId="urn:microsoft.com/office/officeart/2018/2/layout/IconVerticalSolidList"/>
    <dgm:cxn modelId="{A6133844-42ED-4DFC-B588-2C2EDF76DBC8}" type="presParOf" srcId="{EA9F59CD-3945-4AD2-984E-D6C9D3542694}" destId="{7C02C253-0F27-4D21-A684-795BE85ECB8F}" srcOrd="2" destOrd="0" presId="urn:microsoft.com/office/officeart/2018/2/layout/IconVerticalSolidList"/>
    <dgm:cxn modelId="{6F18CFCF-9942-4F27-B83E-CCCAE2520B8B}" type="presParOf" srcId="{EA9F59CD-3945-4AD2-984E-D6C9D3542694}" destId="{5A8CAF87-73DE-4A4E-A206-F9BE31EECBF6}" srcOrd="3" destOrd="0" presId="urn:microsoft.com/office/officeart/2018/2/layout/IconVerticalSolidList"/>
    <dgm:cxn modelId="{AADB8356-704A-4A54-9727-7BD77D2B104F}" type="presParOf" srcId="{EA9F59CD-3945-4AD2-984E-D6C9D3542694}" destId="{C63F96BC-34CC-4331-84EC-05AE0C11C769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B7FC8-4912-45E7-8036-19FDCD80C061}">
      <dsp:nvSpPr>
        <dsp:cNvPr id="0" name=""/>
        <dsp:cNvSpPr/>
      </dsp:nvSpPr>
      <dsp:spPr>
        <a:xfrm>
          <a:off x="1209020" y="592078"/>
          <a:ext cx="5460355" cy="282187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C017B9-5D17-4943-B0DC-344D353356C1}">
      <dsp:nvSpPr>
        <dsp:cNvPr id="0" name=""/>
        <dsp:cNvSpPr/>
      </dsp:nvSpPr>
      <dsp:spPr>
        <a:xfrm>
          <a:off x="1372203" y="922100"/>
          <a:ext cx="2535613" cy="2414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Non-Facility Based (+6%)</a:t>
          </a:r>
        </a:p>
      </dsp:txBody>
      <dsp:txXfrm>
        <a:off x="1372203" y="922100"/>
        <a:ext cx="2535613" cy="2414082"/>
      </dsp:txXfrm>
    </dsp:sp>
    <dsp:sp modelId="{E5B5B59F-9C16-4E15-8462-261E233E391B}">
      <dsp:nvSpPr>
        <dsp:cNvPr id="0" name=""/>
        <dsp:cNvSpPr/>
      </dsp:nvSpPr>
      <dsp:spPr>
        <a:xfrm>
          <a:off x="3964302" y="922100"/>
          <a:ext cx="2535613" cy="2414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Facility Based        (-11%)</a:t>
          </a:r>
        </a:p>
      </dsp:txBody>
      <dsp:txXfrm>
        <a:off x="3964302" y="922100"/>
        <a:ext cx="2535613" cy="2414082"/>
      </dsp:txXfrm>
    </dsp:sp>
    <dsp:sp modelId="{41DC9D48-720E-4B1F-8831-707C611D2A1C}">
      <dsp:nvSpPr>
        <dsp:cNvPr id="0" name=""/>
        <dsp:cNvSpPr/>
      </dsp:nvSpPr>
      <dsp:spPr>
        <a:xfrm>
          <a:off x="644155" y="27358"/>
          <a:ext cx="1066965" cy="1066965"/>
        </a:xfrm>
        <a:prstGeom prst="plus">
          <a:avLst>
            <a:gd name="adj" fmla="val 328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EB861F-687F-4773-A8F2-24C44BC6C244}">
      <dsp:nvSpPr>
        <dsp:cNvPr id="0" name=""/>
        <dsp:cNvSpPr/>
      </dsp:nvSpPr>
      <dsp:spPr>
        <a:xfrm>
          <a:off x="5916222" y="411065"/>
          <a:ext cx="1004203" cy="344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2C486D-2F08-42EF-9F0C-AEB1D6C58CFA}">
      <dsp:nvSpPr>
        <dsp:cNvPr id="0" name=""/>
        <dsp:cNvSpPr/>
      </dsp:nvSpPr>
      <dsp:spPr>
        <a:xfrm>
          <a:off x="3939197" y="927262"/>
          <a:ext cx="627" cy="2305681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8D44F-0FF0-4069-B2CE-9923F9756DF6}">
      <dsp:nvSpPr>
        <dsp:cNvPr id="0" name=""/>
        <dsp:cNvSpPr/>
      </dsp:nvSpPr>
      <dsp:spPr>
        <a:xfrm>
          <a:off x="0" y="61370"/>
          <a:ext cx="11386457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Language revision: replacing </a:t>
          </a:r>
          <a:r>
            <a:rPr lang="en-US" sz="2400" b="1" kern="1200" dirty="0"/>
            <a:t>“Social determinants of health” </a:t>
          </a:r>
          <a:r>
            <a:rPr lang="en-US" sz="2400" kern="1200" dirty="0"/>
            <a:t>with </a:t>
          </a:r>
          <a:r>
            <a:rPr lang="en-US" sz="2400" b="1" kern="1200" dirty="0"/>
            <a:t>“upstream driver(s)”</a:t>
          </a:r>
          <a:r>
            <a:rPr lang="en-US" sz="2400" kern="1200" dirty="0"/>
            <a:t> in Navigation code descriptors.</a:t>
          </a:r>
        </a:p>
      </dsp:txBody>
      <dsp:txXfrm>
        <a:off x="59399" y="120769"/>
        <a:ext cx="11267659" cy="1098002"/>
      </dsp:txXfrm>
    </dsp:sp>
    <dsp:sp modelId="{8E80B431-A26C-4CF5-9BD5-0EF7C8B36848}">
      <dsp:nvSpPr>
        <dsp:cNvPr id="0" name=""/>
        <dsp:cNvSpPr/>
      </dsp:nvSpPr>
      <dsp:spPr>
        <a:xfrm>
          <a:off x="0" y="1278170"/>
          <a:ext cx="11386457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520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CMS felt “upstream drivers” was more a comprehensive term, encompassing a wider range of root causes.</a:t>
          </a:r>
        </a:p>
      </dsp:txBody>
      <dsp:txXfrm>
        <a:off x="0" y="1278170"/>
        <a:ext cx="11386457" cy="1076400"/>
      </dsp:txXfrm>
    </dsp:sp>
    <dsp:sp modelId="{13CE2454-AFD8-4A32-946D-D3DE6A96997A}">
      <dsp:nvSpPr>
        <dsp:cNvPr id="0" name=""/>
        <dsp:cNvSpPr/>
      </dsp:nvSpPr>
      <dsp:spPr>
        <a:xfrm>
          <a:off x="0" y="2354570"/>
          <a:ext cx="11386457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Deletion of G0136 </a:t>
          </a:r>
          <a:r>
            <a:rPr lang="en-US" sz="2400" kern="1200" dirty="0"/>
            <a:t>“Social Determinants of Health Risk Assessment.”</a:t>
          </a:r>
        </a:p>
      </dsp:txBody>
      <dsp:txXfrm>
        <a:off x="59399" y="2413969"/>
        <a:ext cx="11267659" cy="1098002"/>
      </dsp:txXfrm>
    </dsp:sp>
    <dsp:sp modelId="{C90A13D9-39F6-468E-B761-3764985DA714}">
      <dsp:nvSpPr>
        <dsp:cNvPr id="0" name=""/>
        <dsp:cNvSpPr/>
      </dsp:nvSpPr>
      <dsp:spPr>
        <a:xfrm>
          <a:off x="0" y="3571370"/>
          <a:ext cx="11386457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520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Service is already included in other codes, such as E/M visits.</a:t>
          </a:r>
        </a:p>
      </dsp:txBody>
      <dsp:txXfrm>
        <a:off x="0" y="3571370"/>
        <a:ext cx="11386457" cy="1076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9FB067-B835-4112-B69D-679FF5252EA0}">
      <dsp:nvSpPr>
        <dsp:cNvPr id="0" name=""/>
        <dsp:cNvSpPr/>
      </dsp:nvSpPr>
      <dsp:spPr>
        <a:xfrm>
          <a:off x="15557" y="0"/>
          <a:ext cx="2988247" cy="1298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Cells collected from patient.</a:t>
          </a:r>
        </a:p>
      </dsp:txBody>
      <dsp:txXfrm>
        <a:off x="53587" y="38030"/>
        <a:ext cx="2912187" cy="1222388"/>
      </dsp:txXfrm>
    </dsp:sp>
    <dsp:sp modelId="{775BE9AD-FCDF-4239-BF02-0D4608B718D3}">
      <dsp:nvSpPr>
        <dsp:cNvPr id="0" name=""/>
        <dsp:cNvSpPr/>
      </dsp:nvSpPr>
      <dsp:spPr>
        <a:xfrm>
          <a:off x="3302630" y="278681"/>
          <a:ext cx="633508" cy="7410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3302630" y="426898"/>
        <a:ext cx="443456" cy="444651"/>
      </dsp:txXfrm>
    </dsp:sp>
    <dsp:sp modelId="{241B0323-5418-4806-9F0B-E1112F886360}">
      <dsp:nvSpPr>
        <dsp:cNvPr id="0" name=""/>
        <dsp:cNvSpPr/>
      </dsp:nvSpPr>
      <dsp:spPr>
        <a:xfrm>
          <a:off x="4199104" y="0"/>
          <a:ext cx="2988247" cy="1298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Cells altered for intended therapy.</a:t>
          </a:r>
        </a:p>
      </dsp:txBody>
      <dsp:txXfrm>
        <a:off x="4237134" y="38030"/>
        <a:ext cx="2912187" cy="1222388"/>
      </dsp:txXfrm>
    </dsp:sp>
    <dsp:sp modelId="{62D4AE3D-26C9-419A-8A8F-58138C431415}">
      <dsp:nvSpPr>
        <dsp:cNvPr id="0" name=""/>
        <dsp:cNvSpPr/>
      </dsp:nvSpPr>
      <dsp:spPr>
        <a:xfrm>
          <a:off x="7486177" y="278681"/>
          <a:ext cx="633508" cy="7410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7486177" y="426898"/>
        <a:ext cx="443456" cy="444651"/>
      </dsp:txXfrm>
    </dsp:sp>
    <dsp:sp modelId="{3239FE29-A2F7-4036-A165-0113C718FCDC}">
      <dsp:nvSpPr>
        <dsp:cNvPr id="0" name=""/>
        <dsp:cNvSpPr/>
      </dsp:nvSpPr>
      <dsp:spPr>
        <a:xfrm>
          <a:off x="8382651" y="0"/>
          <a:ext cx="2988247" cy="1298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Administered to the patient.</a:t>
          </a:r>
        </a:p>
      </dsp:txBody>
      <dsp:txXfrm>
        <a:off x="8420681" y="38030"/>
        <a:ext cx="2912187" cy="12223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23F24-6308-45C2-9303-CD58DDB9556B}">
      <dsp:nvSpPr>
        <dsp:cNvPr id="0" name=""/>
        <dsp:cNvSpPr/>
      </dsp:nvSpPr>
      <dsp:spPr>
        <a:xfrm>
          <a:off x="-88426" y="771434"/>
          <a:ext cx="11386457" cy="140723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5AABC4-D312-4801-8EAA-8F2E7B3EC3BA}">
      <dsp:nvSpPr>
        <dsp:cNvPr id="0" name=""/>
        <dsp:cNvSpPr/>
      </dsp:nvSpPr>
      <dsp:spPr>
        <a:xfrm>
          <a:off x="337261" y="1088061"/>
          <a:ext cx="773977" cy="77397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B0740D-7C98-4FD0-8658-6F24A9C7877B}">
      <dsp:nvSpPr>
        <dsp:cNvPr id="0" name=""/>
        <dsp:cNvSpPr/>
      </dsp:nvSpPr>
      <dsp:spPr>
        <a:xfrm>
          <a:off x="1536926" y="771434"/>
          <a:ext cx="5123905" cy="1407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932" tIns="148932" rIns="148932" bIns="14893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Software as a service.</a:t>
          </a:r>
        </a:p>
      </dsp:txBody>
      <dsp:txXfrm>
        <a:off x="1536926" y="771434"/>
        <a:ext cx="5123905" cy="1407231"/>
      </dsp:txXfrm>
    </dsp:sp>
    <dsp:sp modelId="{1AFB4FA4-FC27-488E-87FB-7CF5C60F41A6}">
      <dsp:nvSpPr>
        <dsp:cNvPr id="0" name=""/>
        <dsp:cNvSpPr/>
      </dsp:nvSpPr>
      <dsp:spPr>
        <a:xfrm>
          <a:off x="6249817" y="1086099"/>
          <a:ext cx="4735643" cy="8064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858" tIns="112858" rIns="112858" bIns="11285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What are the direct costs associated with the use of technology vs. indirect costs?</a:t>
          </a:r>
        </a:p>
      </dsp:txBody>
      <dsp:txXfrm>
        <a:off x="6249817" y="1086099"/>
        <a:ext cx="4735643" cy="806496"/>
      </dsp:txXfrm>
    </dsp:sp>
    <dsp:sp modelId="{525D0EDB-9A52-4630-B776-ABB4F2A44E71}">
      <dsp:nvSpPr>
        <dsp:cNvPr id="0" name=""/>
        <dsp:cNvSpPr/>
      </dsp:nvSpPr>
      <dsp:spPr>
        <a:xfrm>
          <a:off x="-88426" y="2530474"/>
          <a:ext cx="11386457" cy="140723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2507E-38BF-4E40-B3CE-A6ACAD59875A}">
      <dsp:nvSpPr>
        <dsp:cNvPr id="0" name=""/>
        <dsp:cNvSpPr/>
      </dsp:nvSpPr>
      <dsp:spPr>
        <a:xfrm>
          <a:off x="337261" y="2847101"/>
          <a:ext cx="773977" cy="77397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8CAF87-73DE-4A4E-A206-F9BE31EECBF6}">
      <dsp:nvSpPr>
        <dsp:cNvPr id="0" name=""/>
        <dsp:cNvSpPr/>
      </dsp:nvSpPr>
      <dsp:spPr>
        <a:xfrm>
          <a:off x="1536926" y="2530474"/>
          <a:ext cx="5123905" cy="1407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932" tIns="148932" rIns="148932" bIns="14893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Prevention/Management of chronic disease.</a:t>
          </a:r>
        </a:p>
      </dsp:txBody>
      <dsp:txXfrm>
        <a:off x="1536926" y="2530474"/>
        <a:ext cx="5123905" cy="1407231"/>
      </dsp:txXfrm>
    </dsp:sp>
    <dsp:sp modelId="{C63F96BC-34CC-4331-84EC-05AE0C11C769}">
      <dsp:nvSpPr>
        <dsp:cNvPr id="0" name=""/>
        <dsp:cNvSpPr/>
      </dsp:nvSpPr>
      <dsp:spPr>
        <a:xfrm>
          <a:off x="6392383" y="2551850"/>
          <a:ext cx="4994082" cy="132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553" tIns="144553" rIns="144553" bIns="1445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How can CMS enhance their support management for prevention and management of chronic disease?</a:t>
          </a:r>
        </a:p>
      </dsp:txBody>
      <dsp:txXfrm>
        <a:off x="6392383" y="2551850"/>
        <a:ext cx="4994082" cy="1323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9A6C57-4849-C4EC-1850-B2E8EA3A2C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2697DD-EBD1-7E10-D3E9-70C1462A07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0C824-711B-4EFB-BE9C-85ADDA2FEC05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23EAC5-04BD-3755-B7EE-D1DFB118EE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F8095F-C6C1-DA0A-B588-C785E4CD3C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F62E1-2084-44CC-900D-3EAD69E9B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99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A891C-00A5-4A37-B085-8292CA9E7413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D9E9D-93A9-4E6A-8E42-DC0055A85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8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OBBA- One Big Beautiful Bill Act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54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9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961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6EF80-6996-18D5-6A3A-5C2400881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FEA02B-0E2F-D489-2071-782A12D8A2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7DF870-00C0-799E-4284-1E006D7EE2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A5772-A699-8750-9DA3-CA9BA9A0C8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15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C8CA3-763B-F8B5-08C5-D9D589733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A45763-8165-9267-F32E-BD6E92FA4E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7F7DD9-78AB-BAF7-F468-BFE09DEC2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7120A-6805-03FF-5805-98B264D41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04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04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87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56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Teal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6DF830-E204-40EC-89EC-A20254BC55BF}"/>
              </a:ext>
            </a:extLst>
          </p:cNvPr>
          <p:cNvSpPr/>
          <p:nvPr userDrawn="1"/>
        </p:nvSpPr>
        <p:spPr>
          <a:xfrm>
            <a:off x="0" y="-3062"/>
            <a:ext cx="12188951" cy="6903720"/>
          </a:xfrm>
          <a:prstGeom prst="rect">
            <a:avLst/>
          </a:prstGeom>
          <a:gradFill flip="none" rotWithShape="1">
            <a:gsLst>
              <a:gs pos="50000">
                <a:srgbClr val="39A8AB"/>
              </a:gs>
              <a:gs pos="0">
                <a:srgbClr val="007582">
                  <a:lumMod val="100000"/>
                </a:srgbClr>
              </a:gs>
              <a:gs pos="100000">
                <a:srgbClr val="71DBD4">
                  <a:lumMod val="10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ABDE7A-85D9-41DD-86FC-5A5E00CB01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917" y="1835238"/>
            <a:ext cx="11161483" cy="2453543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4CC758-05CD-498C-B7EA-1421DD07F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917" y="4375873"/>
            <a:ext cx="11161483" cy="94867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1D9F7408-FA39-411A-B427-9F7A5AE9AC1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8605" y="6169025"/>
            <a:ext cx="5675312" cy="3476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Date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75B3572-401A-8372-2913-68B4A79B09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384" y="484632"/>
            <a:ext cx="2539215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27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wo Columns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127610-89AB-4D85-ACC2-6D643F201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2770" y="1384917"/>
            <a:ext cx="5597980" cy="47206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46B6D8-1C04-2F85-1F19-6F489748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0" y="217601"/>
            <a:ext cx="11386457" cy="9986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232ED81-873B-D015-4425-141E967B2815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191251" y="1384916"/>
            <a:ext cx="5597975" cy="472060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9E5CCA87-9852-8FA5-F530-AD896DCBF4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0200" y="6367993"/>
            <a:ext cx="2743200" cy="365125"/>
          </a:xfrm>
        </p:spPr>
        <p:txBody>
          <a:bodyPr/>
          <a:lstStyle/>
          <a:p>
            <a:r>
              <a:rPr lang="en-US" dirty="0"/>
              <a:t>Month 20XX</a:t>
            </a:r>
          </a:p>
        </p:txBody>
      </p:sp>
    </p:spTree>
    <p:extLst>
      <p:ext uri="{BB962C8B-B14F-4D97-AF65-F5344CB8AC3E}">
        <p14:creationId xmlns:p14="http://schemas.microsoft.com/office/powerpoint/2010/main" val="3688028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wo Columns with Intro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346B6D8-1C04-2F85-1F19-6F489748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0" y="217601"/>
            <a:ext cx="11386457" cy="93649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3CE13AC-574B-9348-CB9D-2E18C38142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2770" y="1287262"/>
            <a:ext cx="11386457" cy="865388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Introduction text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1BEEBFD-253E-6A41-A32C-801EE4961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2770" y="2238375"/>
            <a:ext cx="5597980" cy="38671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1179A7F-AE8F-A4BB-DFA0-3EE98AC8438F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191251" y="2238374"/>
            <a:ext cx="5597975" cy="386714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6">
            <a:extLst>
              <a:ext uri="{FF2B5EF4-FFF2-40B4-BE49-F238E27FC236}">
                <a16:creationId xmlns:a16="http://schemas.microsoft.com/office/drawing/2014/main" id="{31206B57-710E-1AF8-AD4B-E3106FF8FB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0200" y="6367993"/>
            <a:ext cx="2743200" cy="365125"/>
          </a:xfrm>
        </p:spPr>
        <p:txBody>
          <a:bodyPr/>
          <a:lstStyle/>
          <a:p>
            <a:r>
              <a:rPr lang="en-US" dirty="0"/>
              <a:t>Month 20XX</a:t>
            </a:r>
          </a:p>
        </p:txBody>
      </p:sp>
    </p:spTree>
    <p:extLst>
      <p:ext uri="{BB962C8B-B14F-4D97-AF65-F5344CB8AC3E}">
        <p14:creationId xmlns:p14="http://schemas.microsoft.com/office/powerpoint/2010/main" val="3392293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eft Chart +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528404-8C08-4DF6-AFA8-D30B2106E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20XX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46B6D8-1C04-2F85-1F19-6F489748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0" y="217601"/>
            <a:ext cx="11386457" cy="9542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D67EA44E-B41B-3F5D-70D0-8369C6B6BB3D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277225" y="1287262"/>
            <a:ext cx="3512001" cy="48182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74FED3FE-14D5-D1B2-FBC8-C44EB239270D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03225" y="1287262"/>
            <a:ext cx="7750175" cy="48182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88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ight Chart +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528404-8C08-4DF6-AFA8-D30B2106E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20XX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46B6D8-1C04-2F85-1F19-6F489748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0" y="217601"/>
            <a:ext cx="11386457" cy="116352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D67EA44E-B41B-3F5D-70D0-8369C6B6BB3D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402770" y="1476375"/>
            <a:ext cx="3512001" cy="46386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74FED3FE-14D5-D1B2-FBC8-C44EB239270D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039052" y="1477055"/>
            <a:ext cx="7750175" cy="463799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79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528404-8C08-4DF6-AFA8-D30B2106E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Month 20XX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46B6D8-1C04-2F85-1F19-6F489748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0" y="217601"/>
            <a:ext cx="11386457" cy="116352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8EF3EDF-1511-67D2-B040-A4E0B9D9166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4833" y="1558007"/>
            <a:ext cx="3429000" cy="598488"/>
          </a:xfrm>
          <a:solidFill>
            <a:srgbClr val="00758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BEA657D3-B165-6A0B-2E87-25F68B0A44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4833" y="2155830"/>
            <a:ext cx="3429000" cy="395922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  <p:sp>
        <p:nvSpPr>
          <p:cNvPr id="40" name="Text Placeholder 36">
            <a:extLst>
              <a:ext uri="{FF2B5EF4-FFF2-40B4-BE49-F238E27FC236}">
                <a16:creationId xmlns:a16="http://schemas.microsoft.com/office/drawing/2014/main" id="{0C1D285F-FF6D-FA1F-DBB7-59EBD0B66F5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81498" y="1557343"/>
            <a:ext cx="3429000" cy="598488"/>
          </a:xfrm>
          <a:solidFill>
            <a:srgbClr val="75787B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41" name="Text Placeholder 38">
            <a:extLst>
              <a:ext uri="{FF2B5EF4-FFF2-40B4-BE49-F238E27FC236}">
                <a16:creationId xmlns:a16="http://schemas.microsoft.com/office/drawing/2014/main" id="{2B1A13C8-F024-E014-582A-98CC53992A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81500" y="2159794"/>
            <a:ext cx="3429000" cy="39552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  <p:sp>
        <p:nvSpPr>
          <p:cNvPr id="42" name="Text Placeholder 36">
            <a:extLst>
              <a:ext uri="{FF2B5EF4-FFF2-40B4-BE49-F238E27FC236}">
                <a16:creationId xmlns:a16="http://schemas.microsoft.com/office/drawing/2014/main" id="{CB1428FF-0B7F-E552-2AD7-C81BBC3F51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88163" y="1572951"/>
            <a:ext cx="3429000" cy="598488"/>
          </a:xfrm>
          <a:solidFill>
            <a:srgbClr val="71DBD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43" name="Text Placeholder 38">
            <a:extLst>
              <a:ext uri="{FF2B5EF4-FFF2-40B4-BE49-F238E27FC236}">
                <a16:creationId xmlns:a16="http://schemas.microsoft.com/office/drawing/2014/main" id="{325C4253-7FD4-9D71-113B-F63FFE1426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88163" y="2155830"/>
            <a:ext cx="3429000" cy="39552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</p:spTree>
    <p:extLst>
      <p:ext uri="{BB962C8B-B14F-4D97-AF65-F5344CB8AC3E}">
        <p14:creationId xmlns:p14="http://schemas.microsoft.com/office/powerpoint/2010/main" val="2148473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528404-8C08-4DF6-AFA8-D30B2106E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20XX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46B6D8-1C04-2F85-1F19-6F489748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0" y="217601"/>
            <a:ext cx="11386457" cy="116352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8EF3EDF-1511-67D2-B040-A4E0B9D9166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2315" y="1581940"/>
            <a:ext cx="2560320" cy="598488"/>
          </a:xfrm>
          <a:solidFill>
            <a:srgbClr val="00758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BEA657D3-B165-6A0B-2E87-25F68B0A44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2770" y="2180695"/>
            <a:ext cx="2560320" cy="394531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  <p:sp>
        <p:nvSpPr>
          <p:cNvPr id="40" name="Text Placeholder 36">
            <a:extLst>
              <a:ext uri="{FF2B5EF4-FFF2-40B4-BE49-F238E27FC236}">
                <a16:creationId xmlns:a16="http://schemas.microsoft.com/office/drawing/2014/main" id="{0C1D285F-FF6D-FA1F-DBB7-59EBD0B66F5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4512" y="1570427"/>
            <a:ext cx="2560320" cy="598488"/>
          </a:xfrm>
          <a:solidFill>
            <a:srgbClr val="75787B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41" name="Text Placeholder 38">
            <a:extLst>
              <a:ext uri="{FF2B5EF4-FFF2-40B4-BE49-F238E27FC236}">
                <a16:creationId xmlns:a16="http://schemas.microsoft.com/office/drawing/2014/main" id="{2B1A13C8-F024-E014-582A-98CC53992A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44239" y="2180427"/>
            <a:ext cx="2560320" cy="394414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  <p:sp>
        <p:nvSpPr>
          <p:cNvPr id="42" name="Text Placeholder 36">
            <a:extLst>
              <a:ext uri="{FF2B5EF4-FFF2-40B4-BE49-F238E27FC236}">
                <a16:creationId xmlns:a16="http://schemas.microsoft.com/office/drawing/2014/main" id="{CB1428FF-0B7F-E552-2AD7-C81BBC3F51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709" y="1592000"/>
            <a:ext cx="2560320" cy="598488"/>
          </a:xfrm>
          <a:solidFill>
            <a:srgbClr val="71DBD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43" name="Text Placeholder 38">
            <a:extLst>
              <a:ext uri="{FF2B5EF4-FFF2-40B4-BE49-F238E27FC236}">
                <a16:creationId xmlns:a16="http://schemas.microsoft.com/office/drawing/2014/main" id="{325C4253-7FD4-9D71-113B-F63FFE1426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86709" y="2180429"/>
            <a:ext cx="2560320" cy="394414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  <p:sp>
        <p:nvSpPr>
          <p:cNvPr id="44" name="Text Placeholder 36">
            <a:extLst>
              <a:ext uri="{FF2B5EF4-FFF2-40B4-BE49-F238E27FC236}">
                <a16:creationId xmlns:a16="http://schemas.microsoft.com/office/drawing/2014/main" id="{A74FBDD8-8FBF-6427-E21F-8D4B2A6467A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28906" y="1581940"/>
            <a:ext cx="2560320" cy="598488"/>
          </a:xfrm>
          <a:solidFill>
            <a:srgbClr val="007582">
              <a:alpha val="63137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45" name="Text Placeholder 38">
            <a:extLst>
              <a:ext uri="{FF2B5EF4-FFF2-40B4-BE49-F238E27FC236}">
                <a16:creationId xmlns:a16="http://schemas.microsoft.com/office/drawing/2014/main" id="{03FAB0C9-7858-5F05-1022-DAB960DFFB0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28906" y="2180429"/>
            <a:ext cx="2560320" cy="394414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</p:spTree>
    <p:extLst>
      <p:ext uri="{BB962C8B-B14F-4D97-AF65-F5344CB8AC3E}">
        <p14:creationId xmlns:p14="http://schemas.microsoft.com/office/powerpoint/2010/main" val="4201477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528404-8C08-4DF6-AFA8-D30B2106E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20XX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46B6D8-1C04-2F85-1F19-6F489748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0" y="217601"/>
            <a:ext cx="11386457" cy="116352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8EF3EDF-1511-67D2-B040-A4E0B9D9166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2728" y="1653909"/>
            <a:ext cx="2011680" cy="598488"/>
          </a:xfrm>
          <a:solidFill>
            <a:srgbClr val="00758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BEA657D3-B165-6A0B-2E87-25F68B0A44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2728" y="2252396"/>
            <a:ext cx="2011680" cy="387217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  <p:sp>
        <p:nvSpPr>
          <p:cNvPr id="40" name="Text Placeholder 36">
            <a:extLst>
              <a:ext uri="{FF2B5EF4-FFF2-40B4-BE49-F238E27FC236}">
                <a16:creationId xmlns:a16="http://schemas.microsoft.com/office/drawing/2014/main" id="{0C1D285F-FF6D-FA1F-DBB7-59EBD0B66F5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5480" y="1653909"/>
            <a:ext cx="2011680" cy="598488"/>
          </a:xfrm>
          <a:solidFill>
            <a:srgbClr val="75787B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41" name="Text Placeholder 38">
            <a:extLst>
              <a:ext uri="{FF2B5EF4-FFF2-40B4-BE49-F238E27FC236}">
                <a16:creationId xmlns:a16="http://schemas.microsoft.com/office/drawing/2014/main" id="{2B1A13C8-F024-E014-582A-98CC53992A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5480" y="2245780"/>
            <a:ext cx="2011680" cy="387217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  <p:sp>
        <p:nvSpPr>
          <p:cNvPr id="42" name="Text Placeholder 36">
            <a:extLst>
              <a:ext uri="{FF2B5EF4-FFF2-40B4-BE49-F238E27FC236}">
                <a16:creationId xmlns:a16="http://schemas.microsoft.com/office/drawing/2014/main" id="{CB1428FF-0B7F-E552-2AD7-C81BBC3F51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68232" y="1653909"/>
            <a:ext cx="2011680" cy="598488"/>
          </a:xfrm>
          <a:solidFill>
            <a:srgbClr val="71DBD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43" name="Text Placeholder 38">
            <a:extLst>
              <a:ext uri="{FF2B5EF4-FFF2-40B4-BE49-F238E27FC236}">
                <a16:creationId xmlns:a16="http://schemas.microsoft.com/office/drawing/2014/main" id="{325C4253-7FD4-9D71-113B-F63FFE1426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68232" y="2252396"/>
            <a:ext cx="2011680" cy="387217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  <p:sp>
        <p:nvSpPr>
          <p:cNvPr id="44" name="Text Placeholder 36">
            <a:extLst>
              <a:ext uri="{FF2B5EF4-FFF2-40B4-BE49-F238E27FC236}">
                <a16:creationId xmlns:a16="http://schemas.microsoft.com/office/drawing/2014/main" id="{A74FBDD8-8FBF-6427-E21F-8D4B2A6467A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10984" y="1658140"/>
            <a:ext cx="2011680" cy="598488"/>
          </a:xfrm>
          <a:solidFill>
            <a:srgbClr val="75787B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45" name="Text Placeholder 38">
            <a:extLst>
              <a:ext uri="{FF2B5EF4-FFF2-40B4-BE49-F238E27FC236}">
                <a16:creationId xmlns:a16="http://schemas.microsoft.com/office/drawing/2014/main" id="{03FAB0C9-7858-5F05-1022-DAB960DFFB0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984" y="2256627"/>
            <a:ext cx="2011680" cy="387217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  <p:sp>
        <p:nvSpPr>
          <p:cNvPr id="46" name="Text Placeholder 36">
            <a:extLst>
              <a:ext uri="{FF2B5EF4-FFF2-40B4-BE49-F238E27FC236}">
                <a16:creationId xmlns:a16="http://schemas.microsoft.com/office/drawing/2014/main" id="{0F425024-F9CE-C16E-638F-3F83C26998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753736" y="1653909"/>
            <a:ext cx="2011680" cy="598488"/>
          </a:xfrm>
          <a:solidFill>
            <a:srgbClr val="00758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Lorem Ipsum</a:t>
            </a:r>
          </a:p>
        </p:txBody>
      </p:sp>
      <p:sp>
        <p:nvSpPr>
          <p:cNvPr id="47" name="Text Placeholder 38">
            <a:extLst>
              <a:ext uri="{FF2B5EF4-FFF2-40B4-BE49-F238E27FC236}">
                <a16:creationId xmlns:a16="http://schemas.microsoft.com/office/drawing/2014/main" id="{A4A422E6-2630-063B-391E-737BCCF218A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753736" y="2252396"/>
            <a:ext cx="2011680" cy="387217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Description text</a:t>
            </a:r>
          </a:p>
        </p:txBody>
      </p:sp>
    </p:spTree>
    <p:extLst>
      <p:ext uri="{BB962C8B-B14F-4D97-AF65-F5344CB8AC3E}">
        <p14:creationId xmlns:p14="http://schemas.microsoft.com/office/powerpoint/2010/main" val="1892347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D1AEE3-88DB-4A28-B620-17407B021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20XX</a:t>
            </a:r>
          </a:p>
        </p:txBody>
      </p:sp>
    </p:spTree>
    <p:extLst>
      <p:ext uri="{BB962C8B-B14F-4D97-AF65-F5344CB8AC3E}">
        <p14:creationId xmlns:p14="http://schemas.microsoft.com/office/powerpoint/2010/main" val="3116970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&amp;A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D1AEE3-88DB-4A28-B620-17407B021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20XX</a:t>
            </a:r>
          </a:p>
        </p:txBody>
      </p:sp>
      <p:pic>
        <p:nvPicPr>
          <p:cNvPr id="5" name="Graphic 4" descr="Questions outline">
            <a:extLst>
              <a:ext uri="{FF2B5EF4-FFF2-40B4-BE49-F238E27FC236}">
                <a16:creationId xmlns:a16="http://schemas.microsoft.com/office/drawing/2014/main" id="{9CF6CC71-A9D6-C511-81B5-8EC953B7E9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733" y="2100746"/>
            <a:ext cx="1931304" cy="1931304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FF6E32D-628A-5C01-28AC-ADEA5E4CB6ED}"/>
              </a:ext>
            </a:extLst>
          </p:cNvPr>
          <p:cNvCxnSpPr>
            <a:cxnSpLocks/>
          </p:cNvCxnSpPr>
          <p:nvPr userDrawn="1"/>
        </p:nvCxnSpPr>
        <p:spPr>
          <a:xfrm>
            <a:off x="3043542" y="1907862"/>
            <a:ext cx="0" cy="2317072"/>
          </a:xfrm>
          <a:prstGeom prst="line">
            <a:avLst/>
          </a:prstGeom>
          <a:ln w="76200">
            <a:solidFill>
              <a:srgbClr val="0075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BFF0FDD-5A52-C943-D760-529C0B7ADF4B}"/>
              </a:ext>
            </a:extLst>
          </p:cNvPr>
          <p:cNvSpPr txBox="1"/>
          <p:nvPr userDrawn="1"/>
        </p:nvSpPr>
        <p:spPr>
          <a:xfrm>
            <a:off x="3417808" y="1800670"/>
            <a:ext cx="3972562" cy="22313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900" b="0" dirty="0">
                <a:solidFill>
                  <a:srgbClr val="007582"/>
                </a:solidFill>
                <a:latin typeface="Georgia" panose="02040502050405020303" pitchFamily="18" charset="0"/>
              </a:rPr>
              <a:t>Q&amp;A</a:t>
            </a:r>
            <a:endParaRPr lang="en-US" sz="13900" dirty="0">
              <a:solidFill>
                <a:srgbClr val="007582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7671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&amp;A - Teal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4A31D74-4E9F-8D52-4B61-F722377D9F18}"/>
              </a:ext>
            </a:extLst>
          </p:cNvPr>
          <p:cNvSpPr/>
          <p:nvPr userDrawn="1"/>
        </p:nvSpPr>
        <p:spPr>
          <a:xfrm>
            <a:off x="0" y="-3062"/>
            <a:ext cx="12188951" cy="6251462"/>
          </a:xfrm>
          <a:prstGeom prst="rect">
            <a:avLst/>
          </a:prstGeom>
          <a:gradFill flip="none" rotWithShape="1">
            <a:gsLst>
              <a:gs pos="50000">
                <a:srgbClr val="39A8AB"/>
              </a:gs>
              <a:gs pos="0">
                <a:srgbClr val="007582"/>
              </a:gs>
              <a:gs pos="100000">
                <a:srgbClr val="71DBD4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084514-58F1-C80C-865B-52C64BC411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0200" y="6367993"/>
            <a:ext cx="2743200" cy="365125"/>
          </a:xfrm>
        </p:spPr>
        <p:txBody>
          <a:bodyPr/>
          <a:lstStyle/>
          <a:p>
            <a:r>
              <a:rPr lang="en-US" dirty="0"/>
              <a:t>Month 20XX</a:t>
            </a:r>
          </a:p>
        </p:txBody>
      </p:sp>
      <p:pic>
        <p:nvPicPr>
          <p:cNvPr id="5" name="Graphic 4" descr="Questions outline">
            <a:extLst>
              <a:ext uri="{FF2B5EF4-FFF2-40B4-BE49-F238E27FC236}">
                <a16:creationId xmlns:a16="http://schemas.microsoft.com/office/drawing/2014/main" id="{BC6D1EB1-0821-3E74-1676-E8A03E9548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3455" y="1831406"/>
            <a:ext cx="2419575" cy="24195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F2BE879-07DB-7717-236C-D7F6A99A2908}"/>
              </a:ext>
            </a:extLst>
          </p:cNvPr>
          <p:cNvSpPr txBox="1"/>
          <p:nvPr userDrawn="1"/>
        </p:nvSpPr>
        <p:spPr>
          <a:xfrm>
            <a:off x="3378877" y="1831406"/>
            <a:ext cx="5736270" cy="223138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sz="13900" b="0" dirty="0">
                <a:solidFill>
                  <a:schemeClr val="bg1"/>
                </a:solidFill>
                <a:latin typeface="Georgia" panose="02040502050405020303" pitchFamily="18" charset="0"/>
              </a:rPr>
              <a:t>Q&amp;A</a:t>
            </a:r>
            <a:endParaRPr lang="en-US" sz="139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583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Solid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6DF830-E204-40EC-89EC-A20254BC55BF}"/>
              </a:ext>
            </a:extLst>
          </p:cNvPr>
          <p:cNvSpPr/>
          <p:nvPr userDrawn="1"/>
        </p:nvSpPr>
        <p:spPr>
          <a:xfrm>
            <a:off x="0" y="-3062"/>
            <a:ext cx="12188951" cy="6903720"/>
          </a:xfrm>
          <a:prstGeom prst="rect">
            <a:avLst/>
          </a:prstGeom>
          <a:solidFill>
            <a:srgbClr val="007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ABDE7A-85D9-41DD-86FC-5A5E00CB01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917" y="1835238"/>
            <a:ext cx="11161483" cy="2453543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4CC758-05CD-498C-B7EA-1421DD07F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917" y="4375873"/>
            <a:ext cx="11161483" cy="94867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1D9F7408-FA39-411A-B427-9F7A5AE9AC1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8605" y="6169025"/>
            <a:ext cx="5675312" cy="3476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Date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9F367E9D-A29E-9816-3F9D-8219C7F9CC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384" y="484632"/>
            <a:ext cx="2539215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9004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er Gradient">
    <p:bg>
      <p:bgPr>
        <a:gradFill>
          <a:gsLst>
            <a:gs pos="0">
              <a:srgbClr val="002557"/>
            </a:gs>
            <a:gs pos="100000">
              <a:srgbClr val="0076A9">
                <a:lumMod val="100000"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A8B8325-BAE0-4C07-B862-3DCE8C378965}"/>
              </a:ext>
            </a:extLst>
          </p:cNvPr>
          <p:cNvSpPr/>
          <p:nvPr userDrawn="1"/>
        </p:nvSpPr>
        <p:spPr>
          <a:xfrm>
            <a:off x="0" y="-3062"/>
            <a:ext cx="12188951" cy="6861062"/>
          </a:xfrm>
          <a:prstGeom prst="rect">
            <a:avLst/>
          </a:prstGeom>
          <a:gradFill>
            <a:gsLst>
              <a:gs pos="50000">
                <a:srgbClr val="39A8AB"/>
              </a:gs>
              <a:gs pos="0">
                <a:srgbClr val="007582"/>
              </a:gs>
              <a:gs pos="100000">
                <a:srgbClr val="71DBD4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C64B283-FDCE-4330-AE25-38C81D36923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9809" y="2257671"/>
            <a:ext cx="11151619" cy="1970998"/>
          </a:xfrm>
        </p:spPr>
        <p:txBody>
          <a:bodyPr anchor="ctr" anchorCtr="0">
            <a:normAutofit/>
          </a:bodyPr>
          <a:lstStyle>
            <a:lvl1pPr algn="l"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FA24BA33-DE45-269D-A1CB-CD9921AC87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384" y="484632"/>
            <a:ext cx="2539215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912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er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A8B8325-BAE0-4C07-B862-3DCE8C378965}"/>
              </a:ext>
            </a:extLst>
          </p:cNvPr>
          <p:cNvSpPr/>
          <p:nvPr userDrawn="1"/>
        </p:nvSpPr>
        <p:spPr>
          <a:xfrm>
            <a:off x="0" y="-3062"/>
            <a:ext cx="12188951" cy="6861062"/>
          </a:xfrm>
          <a:prstGeom prst="rect">
            <a:avLst/>
          </a:prstGeom>
          <a:solidFill>
            <a:srgbClr val="7578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C64B283-FDCE-4330-AE25-38C81D36923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9809" y="2257671"/>
            <a:ext cx="11151619" cy="1970998"/>
          </a:xfrm>
        </p:spPr>
        <p:txBody>
          <a:bodyPr anchor="ctr" anchorCtr="0">
            <a:normAutofit/>
          </a:bodyPr>
          <a:lstStyle>
            <a:lvl1pPr algn="l"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CBC23A7B-A31D-DE88-3145-AA87334136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384" y="484632"/>
            <a:ext cx="2539215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7637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 or Emphasis Slide - Teal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164293-A16B-1F43-6CD6-AC5FF01D127D}"/>
              </a:ext>
            </a:extLst>
          </p:cNvPr>
          <p:cNvSpPr/>
          <p:nvPr userDrawn="1"/>
        </p:nvSpPr>
        <p:spPr>
          <a:xfrm>
            <a:off x="0" y="-3062"/>
            <a:ext cx="12188951" cy="6861062"/>
          </a:xfrm>
          <a:prstGeom prst="rect">
            <a:avLst/>
          </a:prstGeom>
          <a:gradFill>
            <a:gsLst>
              <a:gs pos="50000">
                <a:srgbClr val="39A8AB"/>
              </a:gs>
              <a:gs pos="0">
                <a:srgbClr val="007582"/>
              </a:gs>
              <a:gs pos="100000">
                <a:srgbClr val="71DBD4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C64B283-FDCE-4330-AE25-38C81D36923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6281" y="2075543"/>
            <a:ext cx="10759438" cy="2182222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“Insert pull quote”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00ED0EA-B7FB-4254-A795-CB3FB078D6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4130" y="4410165"/>
            <a:ext cx="10741589" cy="820606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Attribution</a:t>
            </a: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1A16EF-3963-EAAC-4FF4-20561F9473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384" y="484632"/>
            <a:ext cx="2539215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6779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 or Emphasis Slide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1B01931-4A42-47D0-8724-C4C5310249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557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C64B283-FDCE-4330-AE25-38C81D36923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6281" y="2075543"/>
            <a:ext cx="10759438" cy="2182222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“Insert pull quote”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00ED0EA-B7FB-4254-A795-CB3FB078D6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4130" y="4410165"/>
            <a:ext cx="10741589" cy="820606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Attribution</a:t>
            </a:r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B5528DED-6ECE-E1AC-D6BE-FC63BF210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384" y="484632"/>
            <a:ext cx="2539215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075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D2BECE-3442-5C57-683D-426D8193492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ABDE7A-85D9-41DD-86FC-5A5E00CB01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917" y="1835238"/>
            <a:ext cx="11161483" cy="2453543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rgbClr val="00758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4CC758-05CD-498C-B7EA-1421DD07F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917" y="4375873"/>
            <a:ext cx="11161483" cy="948671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75787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844E5C-FC01-A52B-67CD-712134926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632" y="484632"/>
            <a:ext cx="2539214" cy="89187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965F13CB-C279-A378-A43A-67E7D866D7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8605" y="6169025"/>
            <a:ext cx="5675312" cy="3476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>
                <a:solidFill>
                  <a:srgbClr val="75787B"/>
                </a:solidFill>
              </a:defRPr>
            </a:lvl1pPr>
            <a:lvl2pPr marL="457200" indent="0">
              <a:buFontTx/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Date</a:t>
            </a:r>
          </a:p>
        </p:txBody>
      </p:sp>
    </p:spTree>
    <p:extLst>
      <p:ext uri="{BB962C8B-B14F-4D97-AF65-F5344CB8AC3E}">
        <p14:creationId xmlns:p14="http://schemas.microsoft.com/office/powerpoint/2010/main" val="1369380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DF019-F863-44AE-B94B-A2CDE426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FF50E-ABF2-44B0-A552-7D70E1822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9" y="1358283"/>
            <a:ext cx="11386457" cy="47091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C590EF31-0445-CF7E-B2E4-80DAD5ECE8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0200" y="6377518"/>
            <a:ext cx="2743200" cy="365125"/>
          </a:xfrm>
        </p:spPr>
        <p:txBody>
          <a:bodyPr/>
          <a:lstStyle/>
          <a:p>
            <a:r>
              <a:rPr lang="en-US" dirty="0"/>
              <a:t>Month 20XX</a:t>
            </a:r>
          </a:p>
        </p:txBody>
      </p:sp>
    </p:spTree>
    <p:extLst>
      <p:ext uri="{BB962C8B-B14F-4D97-AF65-F5344CB8AC3E}">
        <p14:creationId xmlns:p14="http://schemas.microsoft.com/office/powerpoint/2010/main" val="244026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ubtitle and Conten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DF019-F863-44AE-B94B-A2CDE426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FF50E-ABF2-44B0-A552-7D70E1822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9" y="1890943"/>
            <a:ext cx="11386457" cy="41764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C590EF31-0445-CF7E-B2E4-80DAD5ECE8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0200" y="6367993"/>
            <a:ext cx="2743200" cy="365125"/>
          </a:xfrm>
        </p:spPr>
        <p:txBody>
          <a:bodyPr/>
          <a:lstStyle/>
          <a:p>
            <a:r>
              <a:rPr lang="en-US" dirty="0"/>
              <a:t>Month 20XX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0ACB687-2E12-E978-6A1D-BB0CA3C479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3224" y="1176338"/>
            <a:ext cx="11386001" cy="616951"/>
          </a:xfrm>
        </p:spPr>
        <p:txBody>
          <a:bodyPr>
            <a:normAutofit/>
          </a:bodyPr>
          <a:lstStyle>
            <a:lvl1pPr marL="0" indent="0">
              <a:buNone/>
              <a:defRPr sz="2000" b="1" i="1">
                <a:solidFill>
                  <a:srgbClr val="75787B"/>
                </a:solidFill>
              </a:defRPr>
            </a:lvl1pPr>
          </a:lstStyle>
          <a:p>
            <a:pPr lvl="0"/>
            <a:r>
              <a:rPr lang="en-US" dirty="0"/>
              <a:t>Click to edit Subtitle text styles</a:t>
            </a:r>
          </a:p>
        </p:txBody>
      </p:sp>
    </p:spTree>
    <p:extLst>
      <p:ext uri="{BB962C8B-B14F-4D97-AF65-F5344CB8AC3E}">
        <p14:creationId xmlns:p14="http://schemas.microsoft.com/office/powerpoint/2010/main" val="94096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Teal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4A31D74-4E9F-8D52-4B61-F722377D9F18}"/>
              </a:ext>
            </a:extLst>
          </p:cNvPr>
          <p:cNvSpPr/>
          <p:nvPr userDrawn="1"/>
        </p:nvSpPr>
        <p:spPr>
          <a:xfrm>
            <a:off x="0" y="-3062"/>
            <a:ext cx="12188951" cy="6251462"/>
          </a:xfrm>
          <a:prstGeom prst="rect">
            <a:avLst/>
          </a:prstGeom>
          <a:gradFill flip="none" rotWithShape="1">
            <a:gsLst>
              <a:gs pos="61000">
                <a:srgbClr val="39A8AB"/>
              </a:gs>
              <a:gs pos="0">
                <a:srgbClr val="007582"/>
              </a:gs>
              <a:gs pos="100000">
                <a:srgbClr val="71DBD4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0DF019-F863-44AE-B94B-A2CDE426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FF50E-ABF2-44B0-A552-7D70E1822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9" y="1396309"/>
            <a:ext cx="11386457" cy="4671115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084514-58F1-C80C-865B-52C64BC411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0200" y="6367993"/>
            <a:ext cx="2743200" cy="365125"/>
          </a:xfrm>
        </p:spPr>
        <p:txBody>
          <a:bodyPr/>
          <a:lstStyle/>
          <a:p>
            <a:r>
              <a:rPr lang="en-US" dirty="0"/>
              <a:t>Month 20XX</a:t>
            </a:r>
          </a:p>
        </p:txBody>
      </p:sp>
    </p:spTree>
    <p:extLst>
      <p:ext uri="{BB962C8B-B14F-4D97-AF65-F5344CB8AC3E}">
        <p14:creationId xmlns:p14="http://schemas.microsoft.com/office/powerpoint/2010/main" val="177721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ubtitle and Content - Teal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757F3A-64B1-A34E-8243-7FC6317E3851}"/>
              </a:ext>
            </a:extLst>
          </p:cNvPr>
          <p:cNvSpPr/>
          <p:nvPr userDrawn="1"/>
        </p:nvSpPr>
        <p:spPr>
          <a:xfrm>
            <a:off x="0" y="-3062"/>
            <a:ext cx="12188951" cy="6251462"/>
          </a:xfrm>
          <a:prstGeom prst="rect">
            <a:avLst/>
          </a:prstGeom>
          <a:gradFill flip="none" rotWithShape="1">
            <a:gsLst>
              <a:gs pos="50000">
                <a:srgbClr val="39A8AB"/>
              </a:gs>
              <a:gs pos="0">
                <a:srgbClr val="007582"/>
              </a:gs>
              <a:gs pos="100000">
                <a:srgbClr val="71DBD4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0DF019-F863-44AE-B94B-A2CDE426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C590EF31-0445-CF7E-B2E4-80DAD5ECE8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0200" y="6367993"/>
            <a:ext cx="2743200" cy="365125"/>
          </a:xfrm>
        </p:spPr>
        <p:txBody>
          <a:bodyPr/>
          <a:lstStyle/>
          <a:p>
            <a:r>
              <a:rPr lang="en-US" dirty="0"/>
              <a:t>Month 20XX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0ACB687-2E12-E978-6A1D-BB0CA3C479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3224" y="1176338"/>
            <a:ext cx="11386001" cy="616951"/>
          </a:xfrm>
        </p:spPr>
        <p:txBody>
          <a:bodyPr>
            <a:normAutofit/>
          </a:bodyPr>
          <a:lstStyle>
            <a:lvl1pPr marL="0" indent="0">
              <a:buNone/>
              <a:defRPr sz="20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Subtitle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9E3EAF-6C80-6B3E-90C0-0F10B0019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9" y="1912882"/>
            <a:ext cx="11386457" cy="415454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1395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4A31D74-4E9F-8D52-4B61-F722377D9F18}"/>
              </a:ext>
            </a:extLst>
          </p:cNvPr>
          <p:cNvSpPr/>
          <p:nvPr userDrawn="1"/>
        </p:nvSpPr>
        <p:spPr>
          <a:xfrm>
            <a:off x="0" y="-3063"/>
            <a:ext cx="12188951" cy="6260987"/>
          </a:xfrm>
          <a:prstGeom prst="rect">
            <a:avLst/>
          </a:prstGeom>
          <a:solidFill>
            <a:srgbClr val="007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0DF019-F863-44AE-B94B-A2CDE426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084514-58F1-C80C-865B-52C64BC411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0200" y="6367993"/>
            <a:ext cx="2743200" cy="365125"/>
          </a:xfrm>
        </p:spPr>
        <p:txBody>
          <a:bodyPr/>
          <a:lstStyle/>
          <a:p>
            <a:r>
              <a:rPr lang="en-US" dirty="0"/>
              <a:t>Month 20XX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D7552B-E8A1-145C-B154-A51D50291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9" y="1396309"/>
            <a:ext cx="11386457" cy="4671115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6411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ubtitle and Content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757F3A-64B1-A34E-8243-7FC6317E3851}"/>
              </a:ext>
            </a:extLst>
          </p:cNvPr>
          <p:cNvSpPr/>
          <p:nvPr userDrawn="1"/>
        </p:nvSpPr>
        <p:spPr>
          <a:xfrm>
            <a:off x="0" y="-3062"/>
            <a:ext cx="12188951" cy="6251462"/>
          </a:xfrm>
          <a:prstGeom prst="rect">
            <a:avLst/>
          </a:prstGeom>
          <a:solidFill>
            <a:srgbClr val="0075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0DF019-F863-44AE-B94B-A2CDE426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C590EF31-0445-CF7E-B2E4-80DAD5ECE8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0200" y="6367993"/>
            <a:ext cx="2743200" cy="365125"/>
          </a:xfrm>
        </p:spPr>
        <p:txBody>
          <a:bodyPr/>
          <a:lstStyle/>
          <a:p>
            <a:r>
              <a:rPr lang="en-US" dirty="0"/>
              <a:t>Month 20XX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0ACB687-2E12-E978-6A1D-BB0CA3C479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3224" y="1176338"/>
            <a:ext cx="11386001" cy="616951"/>
          </a:xfrm>
        </p:spPr>
        <p:txBody>
          <a:bodyPr>
            <a:normAutofit/>
          </a:bodyPr>
          <a:lstStyle>
            <a:lvl1pPr marL="0" indent="0">
              <a:buNone/>
              <a:defRPr sz="20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Subtitle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AB3A385-970C-6D0B-5FD5-B4C1C15D7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9" y="1912882"/>
            <a:ext cx="11386457" cy="415454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228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E7D2D6-7C48-4E81-B298-73268FCAC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0" y="217601"/>
            <a:ext cx="11386457" cy="958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BD162-260B-459B-AFCC-55DA16A13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2771" y="1349406"/>
            <a:ext cx="11386458" cy="4711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CCF7A-90BB-4E84-9EBC-F70EF04A24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9725" y="637064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Month 20XX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945A349-AE7C-4119-9450-0EFFF49F136D}"/>
              </a:ext>
            </a:extLst>
          </p:cNvPr>
          <p:cNvCxnSpPr/>
          <p:nvPr userDrawn="1"/>
        </p:nvCxnSpPr>
        <p:spPr>
          <a:xfrm>
            <a:off x="402771" y="6236208"/>
            <a:ext cx="11401482" cy="0"/>
          </a:xfrm>
          <a:prstGeom prst="line">
            <a:avLst/>
          </a:prstGeom>
          <a:ln w="3175">
            <a:solidFill>
              <a:srgbClr val="0025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FA3C5A87-8959-99CD-6A68-5C3594B2E114}"/>
              </a:ext>
            </a:extLst>
          </p:cNvPr>
          <p:cNvSpPr txBox="1"/>
          <p:nvPr userDrawn="1"/>
        </p:nvSpPr>
        <p:spPr>
          <a:xfrm>
            <a:off x="402770" y="6455733"/>
            <a:ext cx="3018775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dirty="0"/>
              <a:t>© 2025 Association for Clinical Oncology (ASCO). All Rights Reserved Worldwide. 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C472511-836B-BCE0-63AF-443FA39CE8D4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7974" y="6411483"/>
            <a:ext cx="1325700" cy="272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268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74" r:id="rId5"/>
    <p:sldLayoutId id="2147483663" r:id="rId6"/>
    <p:sldLayoutId id="2147483675" r:id="rId7"/>
    <p:sldLayoutId id="2147483676" r:id="rId8"/>
    <p:sldLayoutId id="2147483677" r:id="rId9"/>
    <p:sldLayoutId id="2147483653" r:id="rId10"/>
    <p:sldLayoutId id="2147483662" r:id="rId11"/>
    <p:sldLayoutId id="2147483666" r:id="rId12"/>
    <p:sldLayoutId id="2147483673" r:id="rId13"/>
    <p:sldLayoutId id="2147483670" r:id="rId14"/>
    <p:sldLayoutId id="2147483671" r:id="rId15"/>
    <p:sldLayoutId id="2147483672" r:id="rId16"/>
    <p:sldLayoutId id="2147483655" r:id="rId17"/>
    <p:sldLayoutId id="2147483681" r:id="rId18"/>
    <p:sldLayoutId id="2147483679" r:id="rId19"/>
    <p:sldLayoutId id="2147483658" r:id="rId20"/>
    <p:sldLayoutId id="2147483669" r:id="rId21"/>
    <p:sldLayoutId id="2147483678" r:id="rId22"/>
    <p:sldLayoutId id="2147483659" r:id="rId2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758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00758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758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7582"/>
        </a:buClr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758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758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F446-9DD2-4116-834F-973DCC71A8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Barrels and Benchmarks: ASCO’s 2025 Outlook on Community Oncology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6EB7D-6362-C15B-2D9E-DD8E45FCF1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NJSOM Annual Conference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F3E10C-A506-8DC2-4080-7C3D6F1719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October 9</a:t>
            </a:r>
            <a:r>
              <a:rPr lang="en-US" baseline="30000" dirty="0"/>
              <a:t>th</a:t>
            </a:r>
            <a:r>
              <a:rPr lang="en-US" dirty="0"/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3208810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84F95-9A60-B731-FEAF-C4E4FA73E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FC4EC-07B4-F426-24E3-310A3E88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Practice Expense RVUs: PPIS Survey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73781-45CF-81FB-D9BD-290680435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CMS proposes to maintain the </a:t>
            </a:r>
            <a:r>
              <a:rPr lang="en-US" sz="3200" u="sng" dirty="0"/>
              <a:t>current</a:t>
            </a:r>
            <a:r>
              <a:rPr lang="en-US" sz="3200" dirty="0"/>
              <a:t> practice expense per hour (PE/HR) data and cost shares for CY 2026.</a:t>
            </a:r>
          </a:p>
          <a:p>
            <a:pPr marL="0" indent="0">
              <a:buNone/>
            </a:pP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Why doesn’t CMS want to the data from the PPIS?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200" dirty="0"/>
              <a:t>Low response rate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200" dirty="0"/>
              <a:t>Validity, reliability, and representativeness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200" dirty="0"/>
              <a:t>Impact on PFS rate setting</a:t>
            </a:r>
          </a:p>
        </p:txBody>
      </p:sp>
    </p:spTree>
    <p:extLst>
      <p:ext uri="{BB962C8B-B14F-4D97-AF65-F5344CB8AC3E}">
        <p14:creationId xmlns:p14="http://schemas.microsoft.com/office/powerpoint/2010/main" val="3394807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AF768-A9F4-D5DF-C0AD-2616A1D8C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142DB-9893-5C16-3010-224B43FBC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PHE flexibilities expired Sept. 30</a:t>
            </a:r>
            <a:r>
              <a:rPr lang="en-US" baseline="30000" dirty="0"/>
              <a:t>th</a:t>
            </a:r>
            <a:r>
              <a:rPr lang="en-US" dirty="0"/>
              <a:t>.*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Provisional services → permanent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CMS does not propose to extend flexibilities related to a provider’s home address.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Direct supervision through A/V permanent for all services described as “incident-to” a physician’s professional services.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Pre-PHE policy for teaching physicians applies.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182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83F7B-2304-56A1-29E4-0B0A9C80F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255C5-B715-5E0E-86E2-ECB38CF2B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0" y="217601"/>
            <a:ext cx="11386457" cy="958045"/>
          </a:xfrm>
        </p:spPr>
        <p:txBody>
          <a:bodyPr anchor="b">
            <a:normAutofit fontScale="90000"/>
          </a:bodyPr>
          <a:lstStyle/>
          <a:p>
            <a:br>
              <a:rPr lang="en-US" sz="2000" dirty="0"/>
            </a:br>
            <a:r>
              <a:rPr lang="en-US" sz="3100" dirty="0"/>
              <a:t>Principal Illness Navigation, Community Health Integration, and SDOH Risk Assessment Changes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9885DF-FCD2-7F3F-6B1E-59D2AF9F6A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264960"/>
              </p:ext>
            </p:extLst>
          </p:nvPr>
        </p:nvGraphicFramePr>
        <p:xfrm>
          <a:off x="402769" y="1358283"/>
          <a:ext cx="11386457" cy="4709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926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0837A-71C4-5AD1-A949-504686CAC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876" y="217601"/>
            <a:ext cx="11537352" cy="610747"/>
          </a:xfrm>
        </p:spPr>
        <p:txBody>
          <a:bodyPr/>
          <a:lstStyle/>
          <a:p>
            <a:r>
              <a:rPr lang="en-US" dirty="0"/>
              <a:t>Mechanical Scalp Cooling Services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1945EDD-7AF5-AC16-29F3-88E484596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399721"/>
              </p:ext>
            </p:extLst>
          </p:nvPr>
        </p:nvGraphicFramePr>
        <p:xfrm>
          <a:off x="251875" y="2221992"/>
          <a:ext cx="11537352" cy="3807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8598">
                  <a:extLst>
                    <a:ext uri="{9D8B030D-6E8A-4147-A177-3AD203B41FA5}">
                      <a16:colId xmlns:a16="http://schemas.microsoft.com/office/drawing/2014/main" val="4223919845"/>
                    </a:ext>
                  </a:extLst>
                </a:gridCol>
                <a:gridCol w="9738754">
                  <a:extLst>
                    <a:ext uri="{9D8B030D-6E8A-4147-A177-3AD203B41FA5}">
                      <a16:colId xmlns:a16="http://schemas.microsoft.com/office/drawing/2014/main" val="563220175"/>
                    </a:ext>
                  </a:extLst>
                </a:gridCol>
              </a:tblGrid>
              <a:tr h="252276">
                <a:tc>
                  <a:txBody>
                    <a:bodyPr/>
                    <a:lstStyle/>
                    <a:p>
                      <a:r>
                        <a:rPr lang="en-US" sz="2400" dirty="0"/>
                        <a:t>CPT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Descriptor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190248"/>
                  </a:ext>
                </a:extLst>
              </a:tr>
              <a:tr h="1116820">
                <a:tc>
                  <a:txBody>
                    <a:bodyPr/>
                    <a:lstStyle/>
                    <a:p>
                      <a:r>
                        <a:rPr lang="en-US" sz="2000" dirty="0"/>
                        <a:t>97007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Mechanical scalp cooling, including individual cap supply with head measurement, fitting and education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6556692"/>
                  </a:ext>
                </a:extLst>
              </a:tr>
              <a:tr h="1116820">
                <a:tc>
                  <a:txBody>
                    <a:bodyPr/>
                    <a:lstStyle/>
                    <a:p>
                      <a:r>
                        <a:rPr lang="en-US" sz="2000" dirty="0"/>
                        <a:t>97008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Mechanical scalp cooling; including hair preparation, individual cap placement, therapy initiation, and pre-cooling period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65965740"/>
                  </a:ext>
                </a:extLst>
              </a:tr>
              <a:tr h="1116820">
                <a:tc>
                  <a:txBody>
                    <a:bodyPr/>
                    <a:lstStyle/>
                    <a:p>
                      <a:r>
                        <a:rPr lang="en-US" sz="2000" dirty="0"/>
                        <a:t>97009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Provided after discontinuation of chemotherapy, each 30 minutes (Use in conjunction with 97008)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3379185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15BC442-9F7B-3E90-A774-F67E789EDFC4}"/>
              </a:ext>
            </a:extLst>
          </p:cNvPr>
          <p:cNvSpPr txBox="1"/>
          <p:nvPr/>
        </p:nvSpPr>
        <p:spPr>
          <a:xfrm>
            <a:off x="329184" y="828348"/>
            <a:ext cx="11862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/>
              <a:t>Effective </a:t>
            </a:r>
            <a:r>
              <a:rPr lang="en-US" sz="2400" b="1" dirty="0"/>
              <a:t>January 1, 2026, </a:t>
            </a:r>
            <a:r>
              <a:rPr lang="en-US" sz="2400" dirty="0"/>
              <a:t>in the Physician Fee Schedule </a:t>
            </a:r>
            <a:r>
              <a:rPr lang="en-US" sz="2400" i="1" dirty="0"/>
              <a:t>and</a:t>
            </a:r>
            <a:r>
              <a:rPr lang="en-US" sz="2400" dirty="0"/>
              <a:t> the 2026 AMA CPT Professional Edition.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/>
              <a:t>Does </a:t>
            </a:r>
            <a:r>
              <a:rPr lang="en-US" sz="2400" b="1" u="sng" dirty="0"/>
              <a:t>not</a:t>
            </a:r>
            <a:r>
              <a:rPr lang="en-US" sz="2400" dirty="0"/>
              <a:t> apply to cold capping.</a:t>
            </a:r>
          </a:p>
        </p:txBody>
      </p:sp>
    </p:spTree>
    <p:extLst>
      <p:ext uri="{BB962C8B-B14F-4D97-AF65-F5344CB8AC3E}">
        <p14:creationId xmlns:p14="http://schemas.microsoft.com/office/powerpoint/2010/main" val="1354342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66C52-C5F3-CD72-684A-69360FD29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EBF9D-D3B1-867A-D226-16481D0FE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12" y="217601"/>
            <a:ext cx="11578915" cy="1044271"/>
          </a:xfrm>
        </p:spPr>
        <p:txBody>
          <a:bodyPr>
            <a:noAutofit/>
          </a:bodyPr>
          <a:lstStyle/>
          <a:p>
            <a:r>
              <a:rPr lang="en-US" dirty="0"/>
              <a:t>Autologous Cell-Based Immunotherapy and Gene Therapy Payment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BCB04-0686-2F1D-0924-3C063209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0" y="1700784"/>
            <a:ext cx="11386457" cy="10442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Medicare Part B covers many cellular immunotherapies and gene therapies that are FDA-approved (ex. CAR-T).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605759D-20C3-50AD-678F-9DA5AD99FB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4015359"/>
              </p:ext>
            </p:extLst>
          </p:nvPr>
        </p:nvGraphicFramePr>
        <p:xfrm>
          <a:off x="402770" y="2935224"/>
          <a:ext cx="11386457" cy="1298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ACA10BC-83B5-463B-6326-9CFAE0EA15C1}"/>
              </a:ext>
            </a:extLst>
          </p:cNvPr>
          <p:cNvSpPr txBox="1"/>
          <p:nvPr/>
        </p:nvSpPr>
        <p:spPr>
          <a:xfrm>
            <a:off x="502920" y="4709160"/>
            <a:ext cx="116890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CMS is proposing preparatory procedures for tissue procurement required for manufacturing an autologous cell-based immunotherapy or gene therapy be </a:t>
            </a:r>
            <a:r>
              <a:rPr lang="en-US" sz="2800" b="1" dirty="0"/>
              <a:t>included in the payment of the product itself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58673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B361D-F962-A1EF-A9EE-3D362626D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D51B7-70FA-7F34-34C2-311AA0609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0" y="217601"/>
            <a:ext cx="11386457" cy="958045"/>
          </a:xfrm>
        </p:spPr>
        <p:txBody>
          <a:bodyPr anchor="b">
            <a:normAutofit/>
          </a:bodyPr>
          <a:lstStyle/>
          <a:p>
            <a:r>
              <a:rPr lang="en-US"/>
              <a:t>CMS Request for Information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3E930F-0EE7-83C1-1734-4F3E4E8A91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313523"/>
              </p:ext>
            </p:extLst>
          </p:nvPr>
        </p:nvGraphicFramePr>
        <p:xfrm>
          <a:off x="402769" y="1358283"/>
          <a:ext cx="11386457" cy="4709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4203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84B2B-1AAF-38A3-527E-269DCF73C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F02E5-3148-3E3D-D53C-496FCEADC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1" y="100584"/>
            <a:ext cx="11386458" cy="859037"/>
          </a:xfrm>
        </p:spPr>
        <p:txBody>
          <a:bodyPr>
            <a:noAutofit/>
          </a:bodyPr>
          <a:lstStyle/>
          <a:p>
            <a:r>
              <a:rPr lang="en-US" sz="4000" dirty="0"/>
              <a:t>CMS Request for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07A7E-8DE0-470D-6D6E-C1986DCEE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0" y="1563623"/>
            <a:ext cx="11386457" cy="453685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Administrative burden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/>
              <a:t>‘‘Unleashing Prosperity Through Deregulation.’’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Transition to digital quality measures.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/>
              <a:t>Support data standardization and alignment of requirements for the development and reporting of digital quality measures.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421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D1BE6-11FB-145F-E875-90EA8A9E8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Payment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464BD-90D0-C120-F5B8-BEEFA23F8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Payment threshold → 75 points through 2028 performance year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MVPs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6 new MVPs, 21 total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Subgroup reporting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2029 full transition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QPs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75% payments or 50% patients, difficult threshold to meet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Adding NPI level in addition to entity level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attribution-eligible beneficiary to now include any covered professional service (not just E/M)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5457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A9329-2A6F-7C92-E4F2-0AAB52BAF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11F1E-178A-D78C-5017-FEF7AD62D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G2211 “Add On Complexity” Utilization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D80CF-2447-E626-3523-5F1F11A4E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0" y="1391333"/>
            <a:ext cx="11386457" cy="47091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Introduced by CMS in the 2024 PFS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Resulted in a </a:t>
            </a:r>
            <a:r>
              <a:rPr lang="en-US" sz="3200" b="1" dirty="0"/>
              <a:t>-2.2% </a:t>
            </a:r>
            <a:r>
              <a:rPr lang="en-US" sz="3200" dirty="0"/>
              <a:t>decrease to the 2024 Conversion Factor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200" dirty="0"/>
              <a:t>Based on CMS’ assumed utilization of </a:t>
            </a:r>
            <a:r>
              <a:rPr lang="en-US" sz="3200" b="1" dirty="0"/>
              <a:t>83.7 mi</a:t>
            </a:r>
            <a:r>
              <a:rPr lang="en-US" sz="3200" dirty="0"/>
              <a:t>llion reported services.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200" dirty="0"/>
              <a:t>Approximate loss of </a:t>
            </a:r>
            <a:r>
              <a:rPr lang="en-US" sz="3200" b="1" dirty="0"/>
              <a:t>$1 billion </a:t>
            </a:r>
            <a:r>
              <a:rPr lang="en-US" sz="3200" dirty="0"/>
              <a:t>in reimbursement for all specialties.</a:t>
            </a:r>
          </a:p>
          <a:p>
            <a:pPr marL="457200" lvl="1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01344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FB050-E429-28BF-1053-72D39C1FE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9" y="438913"/>
            <a:ext cx="11386457" cy="562851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000" b="1" dirty="0">
                <a:solidFill>
                  <a:schemeClr val="accent1">
                    <a:lumMod val="75000"/>
                  </a:schemeClr>
                </a:solidFill>
              </a:rPr>
              <a:t>Actual utilization is…..</a:t>
            </a:r>
          </a:p>
        </p:txBody>
      </p:sp>
    </p:spTree>
    <p:extLst>
      <p:ext uri="{BB962C8B-B14F-4D97-AF65-F5344CB8AC3E}">
        <p14:creationId xmlns:p14="http://schemas.microsoft.com/office/powerpoint/2010/main" val="248541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9989B-10B8-6763-68B3-3D6C9797B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Conversion Factor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A08DA-5174-20A0-81E6-71441416F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statutory 0.75% update for QPPs and a 0.25% update for non-QPPs.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2.5% </a:t>
            </a:r>
            <a:r>
              <a:rPr lang="en-US" b="1" i="1" dirty="0"/>
              <a:t>one-year</a:t>
            </a:r>
            <a:r>
              <a:rPr lang="en-US" b="1" dirty="0"/>
              <a:t> </a:t>
            </a:r>
            <a:r>
              <a:rPr lang="en-US" dirty="0"/>
              <a:t>increase provided by the OBBBA.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0.55% positive budget neutrality adjustment (efficiency adjustment).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CE2609B-1D62-A43C-64A3-F29657EE4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594768"/>
              </p:ext>
            </p:extLst>
          </p:nvPr>
        </p:nvGraphicFramePr>
        <p:xfrm>
          <a:off x="661012" y="1487277"/>
          <a:ext cx="9496540" cy="180676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899308">
                  <a:extLst>
                    <a:ext uri="{9D8B030D-6E8A-4147-A177-3AD203B41FA5}">
                      <a16:colId xmlns:a16="http://schemas.microsoft.com/office/drawing/2014/main" val="3656908607"/>
                    </a:ext>
                  </a:extLst>
                </a:gridCol>
                <a:gridCol w="1899308">
                  <a:extLst>
                    <a:ext uri="{9D8B030D-6E8A-4147-A177-3AD203B41FA5}">
                      <a16:colId xmlns:a16="http://schemas.microsoft.com/office/drawing/2014/main" val="3458857476"/>
                    </a:ext>
                  </a:extLst>
                </a:gridCol>
                <a:gridCol w="1899308">
                  <a:extLst>
                    <a:ext uri="{9D8B030D-6E8A-4147-A177-3AD203B41FA5}">
                      <a16:colId xmlns:a16="http://schemas.microsoft.com/office/drawing/2014/main" val="4294063126"/>
                    </a:ext>
                  </a:extLst>
                </a:gridCol>
                <a:gridCol w="1899308">
                  <a:extLst>
                    <a:ext uri="{9D8B030D-6E8A-4147-A177-3AD203B41FA5}">
                      <a16:colId xmlns:a16="http://schemas.microsoft.com/office/drawing/2014/main" val="1072721709"/>
                    </a:ext>
                  </a:extLst>
                </a:gridCol>
                <a:gridCol w="1899308">
                  <a:extLst>
                    <a:ext uri="{9D8B030D-6E8A-4147-A177-3AD203B41FA5}">
                      <a16:colId xmlns:a16="http://schemas.microsoft.com/office/drawing/2014/main" val="2176041709"/>
                    </a:ext>
                  </a:extLst>
                </a:gridCol>
              </a:tblGrid>
              <a:tr h="83695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Non-QPs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Change QPs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Change Non-QPs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678076"/>
                  </a:ext>
                </a:extLst>
              </a:tr>
              <a:tr h="48490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$32.3465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$32.3465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-2.83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-2.83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108977"/>
                  </a:ext>
                </a:extLst>
              </a:tr>
              <a:tr h="48490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$33.5875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$33.4209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B050"/>
                          </a:solidFill>
                        </a:rPr>
                        <a:t>3.84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B050"/>
                          </a:solidFill>
                        </a:rPr>
                        <a:t>3.32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909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946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77D4-0ABB-9E50-2CE9-AF3B9313A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9" y="530353"/>
            <a:ext cx="11386457" cy="553707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26.7 million reported services</a:t>
            </a:r>
          </a:p>
        </p:txBody>
      </p:sp>
    </p:spTree>
    <p:extLst>
      <p:ext uri="{BB962C8B-B14F-4D97-AF65-F5344CB8AC3E}">
        <p14:creationId xmlns:p14="http://schemas.microsoft.com/office/powerpoint/2010/main" val="402874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A1711-3F1C-E119-A19F-721A5CDC5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9" y="1358283"/>
            <a:ext cx="11386457" cy="154820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Another opportunity to maximize and build reimbursement.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One page guide to reporting on G2211 available on ASCO’s Coding and Reimbursement page.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F59311-4273-0FB9-DA82-C4105ED22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225" y="217488"/>
            <a:ext cx="11385550" cy="958850"/>
          </a:xfrm>
        </p:spPr>
        <p:txBody>
          <a:bodyPr/>
          <a:lstStyle/>
          <a:p>
            <a:r>
              <a:rPr lang="en-US" dirty="0"/>
              <a:t>G2211 “Add On Complexity” Reporting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65B39D-AFF1-98F1-4078-B60E8345A6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629" y="3679371"/>
            <a:ext cx="2240715" cy="20465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80BFF0C-D4C7-B402-4DEB-0E76C6A7124A}"/>
              </a:ext>
            </a:extLst>
          </p:cNvPr>
          <p:cNvSpPr txBox="1"/>
          <p:nvPr/>
        </p:nvSpPr>
        <p:spPr>
          <a:xfrm>
            <a:off x="3690257" y="3984171"/>
            <a:ext cx="5133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Scan for ASCO’s Coding and Reimbursement resources.</a:t>
            </a:r>
          </a:p>
        </p:txBody>
      </p:sp>
    </p:spTree>
    <p:extLst>
      <p:ext uri="{BB962C8B-B14F-4D97-AF65-F5344CB8AC3E}">
        <p14:creationId xmlns:p14="http://schemas.microsoft.com/office/powerpoint/2010/main" val="22922245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A1839-2673-06E4-EB35-BAD1A631A5E6}"/>
              </a:ext>
            </a:extLst>
          </p:cNvPr>
          <p:cNvSpPr txBox="1"/>
          <p:nvPr/>
        </p:nvSpPr>
        <p:spPr>
          <a:xfrm>
            <a:off x="228600" y="5349240"/>
            <a:ext cx="1186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Practice</a:t>
            </a:r>
            <a:r>
              <a:rPr lang="en-US" sz="3200" b="1" dirty="0"/>
              <a:t>@asco.org</a:t>
            </a:r>
          </a:p>
        </p:txBody>
      </p:sp>
    </p:spTree>
    <p:extLst>
      <p:ext uri="{BB962C8B-B14F-4D97-AF65-F5344CB8AC3E}">
        <p14:creationId xmlns:p14="http://schemas.microsoft.com/office/powerpoint/2010/main" val="2675495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1E1B4-652D-C76F-FA16-5E39EA3BE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 Factor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811C5A-8B2B-309D-9448-3B5268154F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524178"/>
              </p:ext>
            </p:extLst>
          </p:nvPr>
        </p:nvGraphicFramePr>
        <p:xfrm>
          <a:off x="895926" y="1560945"/>
          <a:ext cx="10584873" cy="404552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528291">
                  <a:extLst>
                    <a:ext uri="{9D8B030D-6E8A-4147-A177-3AD203B41FA5}">
                      <a16:colId xmlns:a16="http://schemas.microsoft.com/office/drawing/2014/main" val="4294063126"/>
                    </a:ext>
                  </a:extLst>
                </a:gridCol>
                <a:gridCol w="3528291">
                  <a:extLst>
                    <a:ext uri="{9D8B030D-6E8A-4147-A177-3AD203B41FA5}">
                      <a16:colId xmlns:a16="http://schemas.microsoft.com/office/drawing/2014/main" val="1072721709"/>
                    </a:ext>
                  </a:extLst>
                </a:gridCol>
                <a:gridCol w="3528291">
                  <a:extLst>
                    <a:ext uri="{9D8B030D-6E8A-4147-A177-3AD203B41FA5}">
                      <a16:colId xmlns:a16="http://schemas.microsoft.com/office/drawing/2014/main" val="2176041709"/>
                    </a:ext>
                  </a:extLst>
                </a:gridCol>
              </a:tblGrid>
              <a:tr h="187403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% Change QPPs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% Change             Non-QPPs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678076"/>
                  </a:ext>
                </a:extLst>
              </a:tr>
              <a:tr h="10857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FF0000"/>
                          </a:solidFill>
                        </a:rPr>
                        <a:t>-2.83%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FF0000"/>
                          </a:solidFill>
                        </a:rPr>
                        <a:t>-2.83%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4108977"/>
                  </a:ext>
                </a:extLst>
              </a:tr>
              <a:tr h="108574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0B050"/>
                          </a:solidFill>
                        </a:rPr>
                        <a:t>3.84%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0B050"/>
                          </a:solidFill>
                        </a:rPr>
                        <a:t>3.32%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8909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868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16E27-0876-B5FF-7C7A-C5ACB2AC1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Specialty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120F1-21CB-7563-46C4-299BF1F85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Work, PE, MP RVU updates.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This does </a:t>
            </a:r>
            <a:r>
              <a:rPr lang="en-US" u="sng" dirty="0"/>
              <a:t>not</a:t>
            </a:r>
            <a:r>
              <a:rPr lang="en-US" dirty="0"/>
              <a:t> include the 2.5% update from the OBBBA.</a:t>
            </a:r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D5153AC-0748-7124-C22A-A7C5440140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053550"/>
              </p:ext>
            </p:extLst>
          </p:nvPr>
        </p:nvGraphicFramePr>
        <p:xfrm>
          <a:off x="1238781" y="1358283"/>
          <a:ext cx="10097576" cy="2795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394">
                  <a:extLst>
                    <a:ext uri="{9D8B030D-6E8A-4147-A177-3AD203B41FA5}">
                      <a16:colId xmlns:a16="http://schemas.microsoft.com/office/drawing/2014/main" val="2900202677"/>
                    </a:ext>
                  </a:extLst>
                </a:gridCol>
                <a:gridCol w="2524394">
                  <a:extLst>
                    <a:ext uri="{9D8B030D-6E8A-4147-A177-3AD203B41FA5}">
                      <a16:colId xmlns:a16="http://schemas.microsoft.com/office/drawing/2014/main" val="1295714458"/>
                    </a:ext>
                  </a:extLst>
                </a:gridCol>
                <a:gridCol w="2524394">
                  <a:extLst>
                    <a:ext uri="{9D8B030D-6E8A-4147-A177-3AD203B41FA5}">
                      <a16:colId xmlns:a16="http://schemas.microsoft.com/office/drawing/2014/main" val="1773761263"/>
                    </a:ext>
                  </a:extLst>
                </a:gridCol>
                <a:gridCol w="2524394">
                  <a:extLst>
                    <a:ext uri="{9D8B030D-6E8A-4147-A177-3AD203B41FA5}">
                      <a16:colId xmlns:a16="http://schemas.microsoft.com/office/drawing/2014/main" val="3817554194"/>
                    </a:ext>
                  </a:extLst>
                </a:gridCol>
              </a:tblGrid>
              <a:tr h="10208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All Specialty Range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Hematology/</a:t>
                      </a:r>
                    </a:p>
                    <a:p>
                      <a:pPr algn="ctr"/>
                      <a:r>
                        <a:rPr lang="en-US" dirty="0"/>
                        <a:t>Oncology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Radiation </a:t>
                      </a:r>
                    </a:p>
                    <a:p>
                      <a:pPr algn="ctr"/>
                      <a:r>
                        <a:rPr lang="en-US" dirty="0"/>
                        <a:t>Oncology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4356310"/>
                  </a:ext>
                </a:extLst>
              </a:tr>
              <a:tr h="591422">
                <a:tc>
                  <a:txBody>
                    <a:bodyPr/>
                    <a:lstStyle/>
                    <a:p>
                      <a:r>
                        <a:rPr lang="en-US" sz="24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-6% to +7%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-1%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568687"/>
                  </a:ext>
                </a:extLst>
              </a:tr>
              <a:tr h="591422">
                <a:tc>
                  <a:txBody>
                    <a:bodyPr/>
                    <a:lstStyle/>
                    <a:p>
                      <a:r>
                        <a:rPr lang="en-US" sz="2400" dirty="0"/>
                        <a:t>Facility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-17% to -1%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-11%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-2%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106816"/>
                  </a:ext>
                </a:extLst>
              </a:tr>
              <a:tr h="591422">
                <a:tc>
                  <a:txBody>
                    <a:bodyPr/>
                    <a:lstStyle/>
                    <a:p>
                      <a:r>
                        <a:rPr lang="en-US" sz="2400" dirty="0"/>
                        <a:t>Non-Facility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-2% to +10%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B050"/>
                          </a:solidFill>
                        </a:rPr>
                        <a:t>+6%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-1%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4628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36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5C4A2-614B-458D-2686-0641C39B6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2A7D5-9532-A39A-6D0D-2E8947FBB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0" y="217601"/>
            <a:ext cx="11386457" cy="958045"/>
          </a:xfrm>
        </p:spPr>
        <p:txBody>
          <a:bodyPr anchor="b">
            <a:normAutofit/>
          </a:bodyPr>
          <a:lstStyle/>
          <a:p>
            <a:r>
              <a:rPr lang="en-US" dirty="0"/>
              <a:t>Work RVUs: Efficiency Adjustment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52AF7-DB23-0BE6-43E8-00EC1A64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9" y="1396309"/>
            <a:ext cx="11386457" cy="467111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/>
              <a:t>-2.5% cut </a:t>
            </a:r>
            <a:r>
              <a:rPr lang="en-US" dirty="0"/>
              <a:t>applied to Work RVUs and intra-service physician time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Applies to certain non-time-based codes describing procedures, radiology services, and diagnostic tests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Includes drug administration codes*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~9,000 codes affected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Does not apply to E/M, behavioral health, care management, Medicare Telehealth services list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0D3C01-7A9E-F939-6301-FB8864A8CE35}"/>
              </a:ext>
            </a:extLst>
          </p:cNvPr>
          <p:cNvSpPr txBox="1"/>
          <p:nvPr/>
        </p:nvSpPr>
        <p:spPr>
          <a:xfrm>
            <a:off x="166255" y="5698836"/>
            <a:ext cx="10012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*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Time-based drug admin codes were added to the EA list in error.</a:t>
            </a:r>
          </a:p>
        </p:txBody>
      </p:sp>
    </p:spTree>
    <p:extLst>
      <p:ext uri="{BB962C8B-B14F-4D97-AF65-F5344CB8AC3E}">
        <p14:creationId xmlns:p14="http://schemas.microsoft.com/office/powerpoint/2010/main" val="3456325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A78F7-BB86-EE97-FE53-81E8BC3F3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97E98-2F7F-A91F-BFE9-C8997B258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RVUs: Efficiency Adjustment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7F809-AC6F-86C7-FC89-A201013DA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/>
              <a:t>Why?</a:t>
            </a:r>
          </a:p>
          <a:p>
            <a:pPr lvl="1"/>
            <a:r>
              <a:rPr lang="en-US" sz="2800" dirty="0"/>
              <a:t>Concerns about AMA RUC survey data accuracy.</a:t>
            </a:r>
          </a:p>
          <a:p>
            <a:pPr lvl="1"/>
            <a:r>
              <a:rPr lang="en-US" sz="2800" dirty="0"/>
              <a:t>Improved provider efficiency, technology improvements, more commonly performed.</a:t>
            </a:r>
          </a:p>
          <a:p>
            <a:pPr marL="457200" lvl="1" indent="0">
              <a:buNone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/>
              <a:t>How?</a:t>
            </a:r>
          </a:p>
          <a:p>
            <a:pPr lvl="1"/>
            <a:r>
              <a:rPr lang="en-US" sz="2800" dirty="0"/>
              <a:t>Based on Medicare Economic Index (MEI) productivity adjustment.</a:t>
            </a:r>
          </a:p>
          <a:p>
            <a:pPr lvl="1"/>
            <a:r>
              <a:rPr lang="en-US" sz="2800" dirty="0"/>
              <a:t>Updated every 3 years.</a:t>
            </a:r>
          </a:p>
        </p:txBody>
      </p:sp>
    </p:spTree>
    <p:extLst>
      <p:ext uri="{BB962C8B-B14F-4D97-AF65-F5344CB8AC3E}">
        <p14:creationId xmlns:p14="http://schemas.microsoft.com/office/powerpoint/2010/main" val="3607298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CCB65-14CA-54F1-D6FD-89C287A93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5F0D6-D95F-FDD0-6441-187B517C8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Expense RVUs: Indirect PE Cost Adjustment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8713B-98F8-7436-BC08-46CA866C3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9" y="1358283"/>
            <a:ext cx="11789231" cy="4709141"/>
          </a:xfrm>
        </p:spPr>
        <p:txBody>
          <a:bodyPr>
            <a:normAutofit/>
          </a:bodyPr>
          <a:lstStyle/>
          <a:p>
            <a:r>
              <a:rPr lang="en-US" dirty="0"/>
              <a:t>Indirect Practice Expense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/>
              <a:t>Administrative overhead, non-clinical labor, rent, IT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E36706-6FB5-EF95-C45B-07E207D20E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672" y="2608445"/>
            <a:ext cx="9177688" cy="353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407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DDE69B-48E4-2F27-7CA6-0CAD2B0B9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31AD8-F2C6-BE86-3093-0287BF4FD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279" y="79056"/>
            <a:ext cx="11386457" cy="958045"/>
          </a:xfrm>
        </p:spPr>
        <p:txBody>
          <a:bodyPr/>
          <a:lstStyle/>
          <a:p>
            <a:r>
              <a:rPr lang="en-US" dirty="0"/>
              <a:t>Practice Expense RVUs: Indirect Cost Adjustment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83661-E4F0-2B24-8085-5BE4215F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79" y="1256145"/>
            <a:ext cx="11386457" cy="385069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CMS proposes to reduce the portion of facility PE RVUs allocated based on work RVUs to half the amount allocated to non-facility PE RVUs.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83C745B-7046-F1D6-F197-DC55DE428D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9970854"/>
              </p:ext>
            </p:extLst>
          </p:nvPr>
        </p:nvGraphicFramePr>
        <p:xfrm>
          <a:off x="2036616" y="2523281"/>
          <a:ext cx="7564582" cy="3441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72774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E0D42-3A2A-519E-D312-9056A1743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Practice Expense RVUs: PPIS Survey Data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CC26E-17A7-A37E-2BA9-2D21BAFBB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The Physician Practice Information (PPI) Survey was led by the American Medical Association in 2023-2024.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Primary purpose to collect representative data on practice expense and hours spent in direct patient care.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Shared with Centers for Medicare &amp; Medicaid Services (CMS) to update the Medicare Economic Index (MEI) and the Resource Based Relative Value Scale (RBRVS).</a:t>
            </a:r>
          </a:p>
        </p:txBody>
      </p:sp>
    </p:spTree>
    <p:extLst>
      <p:ext uri="{BB962C8B-B14F-4D97-AF65-F5344CB8AC3E}">
        <p14:creationId xmlns:p14="http://schemas.microsoft.com/office/powerpoint/2010/main" val="345060175"/>
      </p:ext>
    </p:extLst>
  </p:cSld>
  <p:clrMapOvr>
    <a:masterClrMapping/>
  </p:clrMapOvr>
</p:sld>
</file>

<file path=ppt/theme/theme1.xml><?xml version="1.0" encoding="utf-8"?>
<a:theme xmlns:a="http://schemas.openxmlformats.org/drawingml/2006/main" name="Association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11A4433-6163-43E3-A812-A712689B7FC0}" vid="{D78C015A-699A-48D5-A469-DC3ACD85CC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F15E894A20AB4A8C08CB36E56A7D57" ma:contentTypeVersion="19" ma:contentTypeDescription="Create a new document." ma:contentTypeScope="" ma:versionID="25dd90127acebf17bf15ceb43ecf89a8">
  <xsd:schema xmlns:xsd="http://www.w3.org/2001/XMLSchema" xmlns:xs="http://www.w3.org/2001/XMLSchema" xmlns:p="http://schemas.microsoft.com/office/2006/metadata/properties" xmlns:ns2="729ba519-fdf0-4d1e-822f-a497148b3b76" xmlns:ns3="c2b84374-c7b4-4c9f-a8cd-f2be2dc14ae3" targetNamespace="http://schemas.microsoft.com/office/2006/metadata/properties" ma:root="true" ma:fieldsID="a7e55b37f586b461028a5bddc0dda875" ns2:_="" ns3:_="">
    <xsd:import namespace="729ba519-fdf0-4d1e-822f-a497148b3b76"/>
    <xsd:import namespace="c2b84374-c7b4-4c9f-a8cd-f2be2dc14a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ba519-fdf0-4d1e-822f-a497148b3b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143fba-eea5-49d5-8e80-f25e2672b5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b84374-c7b4-4c9f-a8cd-f2be2dc14ae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4b00968-f3d3-4a8b-8d95-fabeccc63a44}" ma:internalName="TaxCatchAll" ma:showField="CatchAllData" ma:web="c2b84374-c7b4-4c9f-a8cd-f2be2dc14ae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2b84374-c7b4-4c9f-a8cd-f2be2dc14ae3" xsi:nil="true"/>
    <lcf76f155ced4ddcb4097134ff3c332f xmlns="729ba519-fdf0-4d1e-822f-a497148b3b7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8176031-61E2-4FD4-BF0B-1669972F21EC}">
  <ds:schemaRefs>
    <ds:schemaRef ds:uri="729ba519-fdf0-4d1e-822f-a497148b3b76"/>
    <ds:schemaRef ds:uri="c2b84374-c7b4-4c9f-a8cd-f2be2dc14ae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BFC86A0-B4DA-45E2-8DEF-AA641EB413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C2A7EA-C5AC-415B-979C-54F211FAD6EE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729ba519-fdf0-4d1e-822f-a497148b3b76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c2b84374-c7b4-4c9f-a8cd-f2be2dc14ae3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24744</TotalTime>
  <Words>1027</Words>
  <Application>Microsoft Office PowerPoint</Application>
  <PresentationFormat>Widescreen</PresentationFormat>
  <Paragraphs>164</Paragraphs>
  <Slides>22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Aptos</vt:lpstr>
      <vt:lpstr>Arial</vt:lpstr>
      <vt:lpstr>Calibri</vt:lpstr>
      <vt:lpstr>Courier New</vt:lpstr>
      <vt:lpstr>Georgia</vt:lpstr>
      <vt:lpstr>Wingdings</vt:lpstr>
      <vt:lpstr>Association Theme</vt:lpstr>
      <vt:lpstr>Barrels and Benchmarks: ASCO’s 2025 Outlook on Community Oncology</vt:lpstr>
      <vt:lpstr>2026 Conversion Factor Update</vt:lpstr>
      <vt:lpstr>Conversion Factor</vt:lpstr>
      <vt:lpstr>Specialty Impact</vt:lpstr>
      <vt:lpstr>Work RVUs: Efficiency Adjustment</vt:lpstr>
      <vt:lpstr>Work RVUs: Efficiency Adjustment</vt:lpstr>
      <vt:lpstr>Practice Expense RVUs: Indirect PE Cost Adjustment</vt:lpstr>
      <vt:lpstr>Practice Expense RVUs: Indirect Cost Adjustment</vt:lpstr>
      <vt:lpstr>Practice Expense RVUs: PPIS Survey Data</vt:lpstr>
      <vt:lpstr>Practice Expense RVUs: PPIS Survey Data</vt:lpstr>
      <vt:lpstr>Telehealth</vt:lpstr>
      <vt:lpstr> Principal Illness Navigation, Community Health Integration, and SDOH Risk Assessment Changes</vt:lpstr>
      <vt:lpstr>Mechanical Scalp Cooling Services</vt:lpstr>
      <vt:lpstr>Autologous Cell-Based Immunotherapy and Gene Therapy Payment </vt:lpstr>
      <vt:lpstr>CMS Request for Information</vt:lpstr>
      <vt:lpstr>CMS Request for Information</vt:lpstr>
      <vt:lpstr>Quality Payment Program</vt:lpstr>
      <vt:lpstr>G2211 “Add On Complexity” Utilization</vt:lpstr>
      <vt:lpstr>PowerPoint Presentation</vt:lpstr>
      <vt:lpstr>PowerPoint Presentation</vt:lpstr>
      <vt:lpstr>G2211 “Add On Complexity” Reporting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USAGE GUIDE</dc:title>
  <dc:creator>Cassie Klitzke</dc:creator>
  <cp:lastModifiedBy>Allison Hirschorn</cp:lastModifiedBy>
  <cp:revision>15</cp:revision>
  <dcterms:created xsi:type="dcterms:W3CDTF">2022-12-19T14:19:55Z</dcterms:created>
  <dcterms:modified xsi:type="dcterms:W3CDTF">2025-09-29T18:37:45Z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0x01010056F15E894A20AB4A8C08CB36E56A7D57</vt:lpwstr>
  </property>
  <property fmtid="{D5CDD505-2E9C-101B-9397-08002B2CF9AE}" pid="3" name="MediaServiceImageTags">
    <vt:lpwstr/>
  </property>
</Properties>
</file>